
<file path=[Content_Types].xml><?xml version="1.0" encoding="utf-8"?>
<Types xmlns="http://schemas.openxmlformats.org/package/2006/content-types">
  <Default Extension="jfif"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handoutMasterIdLst>
    <p:handoutMasterId r:id="rId11"/>
  </p:handoutMasterIdLst>
  <p:sldIdLst>
    <p:sldId id="1053" r:id="rId2"/>
    <p:sldId id="1104" r:id="rId3"/>
    <p:sldId id="1118" r:id="rId4"/>
    <p:sldId id="1061" r:id="rId5"/>
    <p:sldId id="1056" r:id="rId6"/>
    <p:sldId id="1151" r:id="rId7"/>
    <p:sldId id="1132" r:id="rId8"/>
    <p:sldId id="1130" r:id="rId9"/>
  </p:sldIdLst>
  <p:sldSz cx="9144000" cy="5143500" type="screen16x9"/>
  <p:notesSz cx="6858000" cy="9144000"/>
  <p:custDataLst>
    <p:tags r:id="rId12"/>
  </p:custDataLst>
  <p:defaultTex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6" pos="528" userDrawn="1">
          <p15:clr>
            <a:srgbClr val="A4A3A4"/>
          </p15:clr>
        </p15:guide>
        <p15:guide id="7" pos="7152" userDrawn="1">
          <p15:clr>
            <a:srgbClr val="A4A3A4"/>
          </p15:clr>
        </p15:guide>
        <p15:guide id="8" orient="horz" pos="1620">
          <p15:clr>
            <a:srgbClr val="A4A3A4"/>
          </p15:clr>
        </p15:guide>
        <p15:guide id="9" pos="2880">
          <p15:clr>
            <a:srgbClr val="A4A3A4"/>
          </p15:clr>
        </p15:guide>
        <p15:guide id="10" pos="396">
          <p15:clr>
            <a:srgbClr val="A4A3A4"/>
          </p15:clr>
        </p15:guide>
        <p15:guide id="11" pos="536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578B"/>
    <a:srgbClr val="635092"/>
    <a:srgbClr val="6D58A2"/>
    <a:srgbClr val="56457F"/>
    <a:srgbClr val="958EF2"/>
    <a:srgbClr val="A38DF3"/>
    <a:srgbClr val="D67A78"/>
    <a:srgbClr val="D67A71"/>
    <a:srgbClr val="788BA9"/>
    <a:srgbClr val="1112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58" autoAdjust="0"/>
    <p:restoredTop sz="94434" autoAdjust="0"/>
  </p:normalViewPr>
  <p:slideViewPr>
    <p:cSldViewPr snapToGrid="0">
      <p:cViewPr>
        <p:scale>
          <a:sx n="80" d="100"/>
          <a:sy n="80" d="100"/>
        </p:scale>
        <p:origin x="914" y="631"/>
      </p:cViewPr>
      <p:guideLst>
        <p:guide orient="horz" pos="2160"/>
        <p:guide pos="3840"/>
        <p:guide pos="528"/>
        <p:guide pos="7152"/>
        <p:guide orient="horz" pos="1620"/>
        <p:guide pos="2880"/>
        <p:guide pos="396"/>
        <p:guide pos="5364"/>
      </p:guideLst>
    </p:cSldViewPr>
  </p:slideViewPr>
  <p:notesTextViewPr>
    <p:cViewPr>
      <p:scale>
        <a:sx n="1" d="1"/>
        <a:sy n="1" d="1"/>
      </p:scale>
      <p:origin x="0" y="0"/>
    </p:cViewPr>
  </p:notesTextViewPr>
  <p:sorterViewPr>
    <p:cViewPr>
      <p:scale>
        <a:sx n="64" d="100"/>
        <a:sy n="64" d="100"/>
      </p:scale>
      <p:origin x="0" y="27102"/>
    </p:cViewPr>
  </p:sorterViewPr>
  <p:notesViewPr>
    <p:cSldViewPr snapToGrid="0" showGuides="1">
      <p:cViewPr varScale="1">
        <p:scale>
          <a:sx n="57" d="100"/>
          <a:sy n="57" d="100"/>
        </p:scale>
        <p:origin x="2808" y="42"/>
      </p:cViewPr>
      <p:guideLst/>
    </p:cSldViewPr>
  </p:notesViewPr>
  <p:gridSpacing cx="457200" cy="457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552253F-1DC1-44AB-85F9-14DB9D873A39}" type="datetimeFigureOut">
              <a:rPr lang="en-US" smtClean="0"/>
              <a:t>9/19/2021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FF8A4E4-7001-4196-8720-A0FCB0AEBF4A}" type="slidenum">
              <a:rPr lang="en-US" smtClean="0"/>
              <a:t>‹#›</a:t>
            </a:fld>
            <a:endParaRPr lang="en-US"/>
          </a:p>
        </p:txBody>
      </p:sp>
    </p:spTree>
    <p:extLst>
      <p:ext uri="{BB962C8B-B14F-4D97-AF65-F5344CB8AC3E}">
        <p14:creationId xmlns:p14="http://schemas.microsoft.com/office/powerpoint/2010/main" val="286918130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jfif>
</file>

<file path=ppt/media/image3.jfif>
</file>

<file path=ppt/media/image4.png>
</file>

<file path=ppt/media/image5.sv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64D076-05C0-4F10-BAEB-F2DA581BE89B}" type="datetimeFigureOut">
              <a:rPr lang="en-US" smtClean="0"/>
              <a:t>9/19/2021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E7B7F8-81FA-46DC-8926-8D6B124E54D6}" type="slidenum">
              <a:rPr lang="en-US" smtClean="0"/>
              <a:t>‹#›</a:t>
            </a:fld>
            <a:endParaRPr lang="en-US"/>
          </a:p>
        </p:txBody>
      </p:sp>
    </p:spTree>
    <p:extLst>
      <p:ext uri="{BB962C8B-B14F-4D97-AF65-F5344CB8AC3E}">
        <p14:creationId xmlns:p14="http://schemas.microsoft.com/office/powerpoint/2010/main" val="1151455770"/>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1</a:t>
            </a:fld>
            <a:endParaRPr lang="en-US"/>
          </a:p>
        </p:txBody>
      </p:sp>
    </p:spTree>
    <p:extLst>
      <p:ext uri="{BB962C8B-B14F-4D97-AF65-F5344CB8AC3E}">
        <p14:creationId xmlns:p14="http://schemas.microsoft.com/office/powerpoint/2010/main" val="5225333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a:t>
            </a:fld>
            <a:endParaRPr lang="zh-CN" altLang="en-US">
              <a:solidFill>
                <a:prstClr val="black"/>
              </a:solidFill>
            </a:endParaRPr>
          </a:p>
        </p:txBody>
      </p:sp>
    </p:spTree>
    <p:extLst>
      <p:ext uri="{BB962C8B-B14F-4D97-AF65-F5344CB8AC3E}">
        <p14:creationId xmlns:p14="http://schemas.microsoft.com/office/powerpoint/2010/main" val="3147959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3</a:t>
            </a:fld>
            <a:endParaRPr lang="en-US"/>
          </a:p>
        </p:txBody>
      </p:sp>
    </p:spTree>
    <p:extLst>
      <p:ext uri="{BB962C8B-B14F-4D97-AF65-F5344CB8AC3E}">
        <p14:creationId xmlns:p14="http://schemas.microsoft.com/office/powerpoint/2010/main" val="934811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4</a:t>
            </a:fld>
            <a:endParaRPr lang="en-US"/>
          </a:p>
        </p:txBody>
      </p:sp>
    </p:spTree>
    <p:extLst>
      <p:ext uri="{BB962C8B-B14F-4D97-AF65-F5344CB8AC3E}">
        <p14:creationId xmlns:p14="http://schemas.microsoft.com/office/powerpoint/2010/main" val="441659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5</a:t>
            </a:fld>
            <a:endParaRPr lang="en-US"/>
          </a:p>
        </p:txBody>
      </p:sp>
    </p:spTree>
    <p:extLst>
      <p:ext uri="{BB962C8B-B14F-4D97-AF65-F5344CB8AC3E}">
        <p14:creationId xmlns:p14="http://schemas.microsoft.com/office/powerpoint/2010/main" val="324677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6</a:t>
            </a:fld>
            <a:endParaRPr lang="en-US"/>
          </a:p>
        </p:txBody>
      </p:sp>
    </p:spTree>
    <p:extLst>
      <p:ext uri="{BB962C8B-B14F-4D97-AF65-F5344CB8AC3E}">
        <p14:creationId xmlns:p14="http://schemas.microsoft.com/office/powerpoint/2010/main" val="2801677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7</a:t>
            </a:fld>
            <a:endParaRPr lang="en-US"/>
          </a:p>
        </p:txBody>
      </p:sp>
    </p:spTree>
    <p:extLst>
      <p:ext uri="{BB962C8B-B14F-4D97-AF65-F5344CB8AC3E}">
        <p14:creationId xmlns:p14="http://schemas.microsoft.com/office/powerpoint/2010/main" val="3355226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8</a:t>
            </a:fld>
            <a:endParaRPr lang="en-US"/>
          </a:p>
        </p:txBody>
      </p:sp>
    </p:spTree>
    <p:extLst>
      <p:ext uri="{BB962C8B-B14F-4D97-AF65-F5344CB8AC3E}">
        <p14:creationId xmlns:p14="http://schemas.microsoft.com/office/powerpoint/2010/main" val="41651423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70546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3843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6842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3941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8997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9760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9760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64854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9760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976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6485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463026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6485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9760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6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8791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8861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6605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9476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9776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4250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9663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0047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4">
            <a:extLst>
              <a:ext uri="{28A0092B-C50C-407E-A947-70E740481C1C}">
                <a14:useLocalDpi xmlns:a14="http://schemas.microsoft.com/office/drawing/2010/main" val="0"/>
              </a:ext>
            </a:extLst>
          </a:blip>
          <a:srcRect l="45969"/>
          <a:stretch/>
        </p:blipFill>
        <p:spPr>
          <a:xfrm>
            <a:off x="0" y="0"/>
            <a:ext cx="9139939" cy="5143500"/>
          </a:xfrm>
          <a:prstGeom prst="rect">
            <a:avLst/>
          </a:prstGeom>
        </p:spPr>
      </p:pic>
    </p:spTree>
    <p:extLst>
      <p:ext uri="{BB962C8B-B14F-4D97-AF65-F5344CB8AC3E}">
        <p14:creationId xmlns:p14="http://schemas.microsoft.com/office/powerpoint/2010/main" val="414080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2" r:id="rId6"/>
    <p:sldLayoutId id="2147483667" r:id="rId7"/>
    <p:sldLayoutId id="2147483666" r:id="rId8"/>
    <p:sldLayoutId id="2147483655" r:id="rId9"/>
    <p:sldLayoutId id="2147483656" r:id="rId10"/>
    <p:sldLayoutId id="2147483657" r:id="rId11"/>
    <p:sldLayoutId id="2147483658" r:id="rId12"/>
    <p:sldLayoutId id="2147483659" r:id="rId13"/>
    <p:sldLayoutId id="2147483668" r:id="rId14"/>
    <p:sldLayoutId id="2147483669" r:id="rId15"/>
    <p:sldLayoutId id="2147483670" r:id="rId16"/>
    <p:sldLayoutId id="2147483671" r:id="rId17"/>
    <p:sldLayoutId id="2147483672" r:id="rId18"/>
    <p:sldLayoutId id="2147483673" r:id="rId19"/>
    <p:sldLayoutId id="2147483674" r:id="rId20"/>
    <p:sldLayoutId id="2147483675" r:id="rId21"/>
    <p:sldLayoutId id="2147483682" r:id="rId2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jfif"/></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jpeg"/><Relationship Id="rId5" Type="http://schemas.microsoft.com/office/2007/relationships/hdphoto" Target="../media/hdphoto2.wdp"/><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07/relationships/media" Target="../media/media2.mp4"/><Relationship Id="rId7" Type="http://schemas.openxmlformats.org/officeDocument/2006/relationships/image" Target="../media/image1.jp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6.xml"/><Relationship Id="rId5" Type="http://schemas.openxmlformats.org/officeDocument/2006/relationships/slideLayout" Target="../slideLayouts/slideLayout6.xml"/><Relationship Id="rId4" Type="http://schemas.openxmlformats.org/officeDocument/2006/relationships/video" Target="../media/media2.mp4"/><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sp>
        <p:nvSpPr>
          <p:cNvPr id="16" name="_3"/>
          <p:cNvSpPr/>
          <p:nvPr/>
        </p:nvSpPr>
        <p:spPr>
          <a:xfrm>
            <a:off x="4011257" y="2043879"/>
            <a:ext cx="4570482" cy="677108"/>
          </a:xfrm>
          <a:prstGeom prst="rect">
            <a:avLst/>
          </a:prstGeom>
          <a:effectLst/>
        </p:spPr>
        <p:txBody>
          <a:bodyPr wrap="none">
            <a:spAutoFit/>
          </a:bodyPr>
          <a:lstStyle/>
          <a:p>
            <a:r>
              <a:rPr lang="zh-CN" altLang="en-US" sz="38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我对创意编程的理解</a:t>
            </a:r>
          </a:p>
        </p:txBody>
      </p:sp>
      <p:sp>
        <p:nvSpPr>
          <p:cNvPr id="17" name="_3"/>
          <p:cNvSpPr/>
          <p:nvPr/>
        </p:nvSpPr>
        <p:spPr>
          <a:xfrm>
            <a:off x="5979870" y="2799746"/>
            <a:ext cx="2492990" cy="276999"/>
          </a:xfrm>
          <a:prstGeom prst="rect">
            <a:avLst/>
          </a:prstGeom>
          <a:effectLst/>
        </p:spPr>
        <p:txBody>
          <a:bodyPr wrap="none">
            <a:spAutoFit/>
          </a:bodyPr>
          <a:lstStyle/>
          <a:p>
            <a:r>
              <a:rPr lang="zh-CN" altLang="en-US" sz="1200" dirty="0">
                <a:solidFill>
                  <a:schemeClr val="accent5"/>
                </a:solidFill>
                <a:latin typeface="Adobe 明體 Std L" panose="02020300000000000000" pitchFamily="18" charset="-128"/>
                <a:ea typeface="Adobe 明體 Std L" panose="02020300000000000000" pitchFamily="18" charset="-128"/>
              </a:rPr>
              <a:t>不要装满一个桶，而是点燃一把火</a:t>
            </a:r>
            <a:endParaRPr lang="en-US" altLang="zh-CN" sz="1200" dirty="0">
              <a:solidFill>
                <a:schemeClr val="accent5"/>
              </a:solidFill>
              <a:latin typeface="Adobe 明體 Std L" panose="02020300000000000000" pitchFamily="18" charset="-128"/>
              <a:ea typeface="Adobe 明體 Std L" panose="02020300000000000000" pitchFamily="18" charset="-128"/>
            </a:endParaRPr>
          </a:p>
        </p:txBody>
      </p:sp>
      <p:sp>
        <p:nvSpPr>
          <p:cNvPr id="18" name="TextBox 35"/>
          <p:cNvSpPr txBox="1"/>
          <p:nvPr/>
        </p:nvSpPr>
        <p:spPr>
          <a:xfrm>
            <a:off x="6920492" y="3640955"/>
            <a:ext cx="1550424" cy="246221"/>
          </a:xfrm>
          <a:prstGeom prst="rect">
            <a:avLst/>
          </a:prstGeom>
          <a:noFill/>
        </p:spPr>
        <p:txBody>
          <a:bodyPr wrap="none" rtlCol="0">
            <a:spAutoFit/>
          </a:bodyPr>
          <a:lstStyle/>
          <a:p>
            <a:r>
              <a:rPr lang="zh-CN" altLang="en-US" sz="1000" dirty="0">
                <a:solidFill>
                  <a:schemeClr val="tx2"/>
                </a:solidFill>
                <a:latin typeface="微软雅黑" panose="020B0503020204020204" pitchFamily="34" charset="-122"/>
                <a:ea typeface="微软雅黑" panose="020B0503020204020204" pitchFamily="34" charset="-122"/>
              </a:rPr>
              <a:t>吴晗天  </a:t>
            </a:r>
            <a:r>
              <a:rPr lang="en-US" altLang="zh-CN" sz="1000" dirty="0">
                <a:solidFill>
                  <a:schemeClr val="tx2"/>
                </a:solidFill>
                <a:latin typeface="微软雅黑" panose="020B0503020204020204" pitchFamily="34" charset="-122"/>
                <a:ea typeface="微软雅黑" panose="020B0503020204020204" pitchFamily="34" charset="-122"/>
              </a:rPr>
              <a:t>520432910007</a:t>
            </a:r>
            <a:endParaRPr lang="zh-CN" altLang="en-US" sz="1000" dirty="0">
              <a:solidFill>
                <a:schemeClr val="tx2"/>
              </a:solidFill>
              <a:latin typeface="微软雅黑" panose="020B0503020204020204" pitchFamily="34" charset="-122"/>
              <a:ea typeface="微软雅黑" panose="020B0503020204020204" pitchFamily="34" charset="-122"/>
            </a:endParaRPr>
          </a:p>
        </p:txBody>
      </p:sp>
      <p:sp>
        <p:nvSpPr>
          <p:cNvPr id="20" name="TextBox 36"/>
          <p:cNvSpPr txBox="1"/>
          <p:nvPr/>
        </p:nvSpPr>
        <p:spPr>
          <a:xfrm>
            <a:off x="5386577" y="2959176"/>
            <a:ext cx="3067830" cy="179729"/>
          </a:xfrm>
          <a:prstGeom prst="rect">
            <a:avLst/>
          </a:prstGeom>
          <a:noFill/>
        </p:spPr>
        <p:txBody>
          <a:bodyPr wrap="square" rtlCol="0">
            <a:spAutoFit/>
          </a:bodyPr>
          <a:lstStyle/>
          <a:p>
            <a:pPr algn="r">
              <a:lnSpc>
                <a:spcPct val="125000"/>
              </a:lnSpc>
              <a:spcAft>
                <a:spcPts val="600"/>
              </a:spcAft>
            </a:pPr>
            <a:r>
              <a:rPr lang="en-US" altLang="zh-CN" sz="500" dirty="0">
                <a:solidFill>
                  <a:schemeClr val="tx2"/>
                </a:solidFill>
                <a:latin typeface="微软雅黑" panose="020B0503020204020204" pitchFamily="34" charset="-122"/>
                <a:ea typeface="微软雅黑" panose="020B0503020204020204" pitchFamily="34" charset="-122"/>
              </a:rPr>
              <a:t>.</a:t>
            </a:r>
            <a:endParaRPr lang="zh-CN" altLang="en-US" sz="500" dirty="0">
              <a:solidFill>
                <a:schemeClr val="tx2"/>
              </a:solidFill>
              <a:latin typeface="微软雅黑" panose="020B0503020204020204" pitchFamily="34" charset="-122"/>
              <a:ea typeface="微软雅黑" panose="020B0503020204020204" pitchFamily="34" charset="-122"/>
            </a:endParaRPr>
          </a:p>
        </p:txBody>
      </p:sp>
      <p:sp>
        <p:nvSpPr>
          <p:cNvPr id="10" name="_3">
            <a:extLst>
              <a:ext uri="{FF2B5EF4-FFF2-40B4-BE49-F238E27FC236}">
                <a16:creationId xmlns:a16="http://schemas.microsoft.com/office/drawing/2014/main" id="{E10807AF-5BD7-4948-ADDD-D6A46CEBD911}"/>
              </a:ext>
            </a:extLst>
          </p:cNvPr>
          <p:cNvSpPr/>
          <p:nvPr/>
        </p:nvSpPr>
        <p:spPr>
          <a:xfrm>
            <a:off x="4981450" y="3092959"/>
            <a:ext cx="2339102" cy="307777"/>
          </a:xfrm>
          <a:prstGeom prst="rect">
            <a:avLst/>
          </a:prstGeom>
          <a:effectLst/>
        </p:spPr>
        <p:txBody>
          <a:bodyPr wrap="none">
            <a:spAutoFit/>
          </a:bodyPr>
          <a:lstStyle/>
          <a:p>
            <a:r>
              <a:rPr lang="zh-CN" altLang="en-US" dirty="0">
                <a:solidFill>
                  <a:schemeClr val="accent6">
                    <a:lumMod val="60000"/>
                    <a:lumOff val="40000"/>
                  </a:schemeClr>
                </a:solidFill>
                <a:latin typeface="Adobe 明體 Std L" panose="02020300000000000000" pitchFamily="18" charset="-128"/>
                <a:ea typeface="Adobe 明體 Std L" panose="02020300000000000000" pitchFamily="18" charset="-128"/>
              </a:rPr>
              <a:t>设计就是让技术温柔地落地</a:t>
            </a:r>
            <a:endParaRPr lang="en-US" altLang="zh-CN" dirty="0">
              <a:solidFill>
                <a:schemeClr val="accent6">
                  <a:lumMod val="60000"/>
                  <a:lumOff val="40000"/>
                </a:schemeClr>
              </a:solidFill>
              <a:latin typeface="Adobe 明體 Std L" panose="02020300000000000000" pitchFamily="18" charset="-128"/>
              <a:ea typeface="Adobe 明體 Std L" panose="02020300000000000000" pitchFamily="18" charset="-128"/>
            </a:endParaRPr>
          </a:p>
        </p:txBody>
      </p:sp>
    </p:spTree>
    <p:extLst>
      <p:ext uri="{BB962C8B-B14F-4D97-AF65-F5344CB8AC3E}">
        <p14:creationId xmlns:p14="http://schemas.microsoft.com/office/powerpoint/2010/main" val="33883452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图片 58"/>
          <p:cNvPicPr>
            <a:picLocks noChangeAspect="1"/>
          </p:cNvPicPr>
          <p:nvPr/>
        </p:nvPicPr>
        <p:blipFill rotWithShape="1">
          <a:blip r:embed="rId3">
            <a:extLst>
              <a:ext uri="{28A0092B-C50C-407E-A947-70E740481C1C}">
                <a14:useLocalDpi xmlns:a14="http://schemas.microsoft.com/office/drawing/2010/main" val="0"/>
              </a:ext>
            </a:extLst>
          </a:blip>
          <a:srcRect l="31650"/>
          <a:stretch/>
        </p:blipFill>
        <p:spPr>
          <a:xfrm flipH="1">
            <a:off x="0" y="0"/>
            <a:ext cx="9144000" cy="5143500"/>
          </a:xfrm>
          <a:prstGeom prst="rect">
            <a:avLst/>
          </a:prstGeom>
        </p:spPr>
      </p:pic>
      <p:cxnSp>
        <p:nvCxnSpPr>
          <p:cNvPr id="30" name="Straight Connector 16">
            <a:extLst>
              <a:ext uri="{FF2B5EF4-FFF2-40B4-BE49-F238E27FC236}">
                <a16:creationId xmlns:a16="http://schemas.microsoft.com/office/drawing/2014/main" id="{D5A1B9A8-F50E-480F-9D78-2D575E291034}"/>
              </a:ext>
            </a:extLst>
          </p:cNvPr>
          <p:cNvCxnSpPr/>
          <p:nvPr/>
        </p:nvCxnSpPr>
        <p:spPr>
          <a:xfrm>
            <a:off x="-3572" y="2916011"/>
            <a:ext cx="9147572"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31" name="Oval 22">
            <a:extLst>
              <a:ext uri="{FF2B5EF4-FFF2-40B4-BE49-F238E27FC236}">
                <a16:creationId xmlns:a16="http://schemas.microsoft.com/office/drawing/2014/main" id="{B7733FEF-F180-4B08-961D-EA53CEFE1A7D}"/>
              </a:ext>
            </a:extLst>
          </p:cNvPr>
          <p:cNvSpPr/>
          <p:nvPr/>
        </p:nvSpPr>
        <p:spPr>
          <a:xfrm>
            <a:off x="5680473" y="2618355"/>
            <a:ext cx="596503" cy="5965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200" dirty="0">
                <a:solidFill>
                  <a:schemeClr val="bg1"/>
                </a:solidFill>
                <a:latin typeface="微软雅黑" panose="020B0503020204020204" pitchFamily="34" charset="-122"/>
                <a:ea typeface="微软雅黑" panose="020B0503020204020204" pitchFamily="34" charset="-122"/>
              </a:rPr>
              <a:t>2</a:t>
            </a:r>
          </a:p>
        </p:txBody>
      </p:sp>
      <p:sp>
        <p:nvSpPr>
          <p:cNvPr id="32" name="Oval 24">
            <a:extLst>
              <a:ext uri="{FF2B5EF4-FFF2-40B4-BE49-F238E27FC236}">
                <a16:creationId xmlns:a16="http://schemas.microsoft.com/office/drawing/2014/main" id="{CFA018CC-10DD-4918-85E2-3B0BB0DB6501}"/>
              </a:ext>
            </a:extLst>
          </p:cNvPr>
          <p:cNvSpPr/>
          <p:nvPr/>
        </p:nvSpPr>
        <p:spPr>
          <a:xfrm>
            <a:off x="2868216" y="2618355"/>
            <a:ext cx="596503" cy="5965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200" dirty="0">
                <a:solidFill>
                  <a:schemeClr val="bg1"/>
                </a:solidFill>
                <a:latin typeface="微软雅黑" panose="020B0503020204020204" pitchFamily="34" charset="-122"/>
                <a:ea typeface="微软雅黑" panose="020B0503020204020204" pitchFamily="34" charset="-122"/>
              </a:rPr>
              <a:t>1</a:t>
            </a:r>
          </a:p>
        </p:txBody>
      </p:sp>
      <p:grpSp>
        <p:nvGrpSpPr>
          <p:cNvPr id="33" name="组合 32">
            <a:extLst>
              <a:ext uri="{FF2B5EF4-FFF2-40B4-BE49-F238E27FC236}">
                <a16:creationId xmlns:a16="http://schemas.microsoft.com/office/drawing/2014/main" id="{1D979C3C-82CA-4CDE-823B-38D41BC58886}"/>
              </a:ext>
            </a:extLst>
          </p:cNvPr>
          <p:cNvGrpSpPr>
            <a:grpSpLocks/>
          </p:cNvGrpSpPr>
          <p:nvPr/>
        </p:nvGrpSpPr>
        <p:grpSpPr bwMode="auto">
          <a:xfrm>
            <a:off x="2200275" y="1378915"/>
            <a:ext cx="1932385" cy="1143000"/>
            <a:chOff x="2933939" y="2535731"/>
            <a:chExt cx="2575514" cy="1523892"/>
          </a:xfrm>
        </p:grpSpPr>
        <p:sp>
          <p:nvSpPr>
            <p:cNvPr id="34" name="等腰三角形 33">
              <a:extLst>
                <a:ext uri="{FF2B5EF4-FFF2-40B4-BE49-F238E27FC236}">
                  <a16:creationId xmlns:a16="http://schemas.microsoft.com/office/drawing/2014/main" id="{F7C49EF4-A52A-4653-B54E-B3EEB90C872A}"/>
                </a:ext>
              </a:extLst>
            </p:cNvPr>
            <p:cNvSpPr/>
            <p:nvPr/>
          </p:nvSpPr>
          <p:spPr>
            <a:xfrm rot="10800000">
              <a:off x="3967001" y="3621504"/>
              <a:ext cx="509389" cy="43811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35" name="圆角矩形 9">
              <a:extLst>
                <a:ext uri="{FF2B5EF4-FFF2-40B4-BE49-F238E27FC236}">
                  <a16:creationId xmlns:a16="http://schemas.microsoft.com/office/drawing/2014/main" id="{50E0783D-5381-4749-8731-2182723CB4E1}"/>
                </a:ext>
              </a:extLst>
            </p:cNvPr>
            <p:cNvSpPr/>
            <p:nvPr/>
          </p:nvSpPr>
          <p:spPr>
            <a:xfrm>
              <a:off x="2933939" y="2535731"/>
              <a:ext cx="2575514" cy="112704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zh-CN" dirty="0">
                  <a:effectLst/>
                  <a:ea typeface="等线" panose="02010600030101010101" pitchFamily="2" charset="-122"/>
                  <a:cs typeface="Times New Roman" panose="02020603050405020304" pitchFamily="18" charset="0"/>
                </a:rPr>
                <a:t>创意性地编程教学</a:t>
              </a: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grpSp>
        <p:nvGrpSpPr>
          <p:cNvPr id="36" name="组合 35">
            <a:extLst>
              <a:ext uri="{FF2B5EF4-FFF2-40B4-BE49-F238E27FC236}">
                <a16:creationId xmlns:a16="http://schemas.microsoft.com/office/drawing/2014/main" id="{F94A6A60-83DE-42A0-A3AF-E4A616AD9B8C}"/>
              </a:ext>
            </a:extLst>
          </p:cNvPr>
          <p:cNvGrpSpPr>
            <a:grpSpLocks/>
          </p:cNvGrpSpPr>
          <p:nvPr/>
        </p:nvGrpSpPr>
        <p:grpSpPr bwMode="auto">
          <a:xfrm>
            <a:off x="5012532" y="1378915"/>
            <a:ext cx="1932385" cy="1143000"/>
            <a:chOff x="6683748" y="2535731"/>
            <a:chExt cx="2575514" cy="1523892"/>
          </a:xfrm>
          <a:solidFill>
            <a:schemeClr val="accent2"/>
          </a:solidFill>
        </p:grpSpPr>
        <p:sp>
          <p:nvSpPr>
            <p:cNvPr id="37" name="等腰三角形 36">
              <a:extLst>
                <a:ext uri="{FF2B5EF4-FFF2-40B4-BE49-F238E27FC236}">
                  <a16:creationId xmlns:a16="http://schemas.microsoft.com/office/drawing/2014/main" id="{072218A3-5407-4417-909A-65B885C1BA6C}"/>
                </a:ext>
              </a:extLst>
            </p:cNvPr>
            <p:cNvSpPr/>
            <p:nvPr/>
          </p:nvSpPr>
          <p:spPr>
            <a:xfrm rot="10800000">
              <a:off x="7716810" y="3621504"/>
              <a:ext cx="509389" cy="43811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38" name="圆角矩形 12">
              <a:extLst>
                <a:ext uri="{FF2B5EF4-FFF2-40B4-BE49-F238E27FC236}">
                  <a16:creationId xmlns:a16="http://schemas.microsoft.com/office/drawing/2014/main" id="{A64C8AF5-4BF8-4EF1-820E-E368B98A7423}"/>
                </a:ext>
              </a:extLst>
            </p:cNvPr>
            <p:cNvSpPr/>
            <p:nvPr/>
          </p:nvSpPr>
          <p:spPr>
            <a:xfrm>
              <a:off x="6683748" y="2535731"/>
              <a:ext cx="2575514" cy="112704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zh-CN" dirty="0">
                  <a:effectLst/>
                  <a:ea typeface="等线" panose="02010600030101010101" pitchFamily="2" charset="-122"/>
                  <a:cs typeface="Times New Roman" panose="02020603050405020304" pitchFamily="18" charset="0"/>
                </a:rPr>
                <a:t>用编程来表达创意</a:t>
              </a:r>
              <a:endParaRPr lang="zh-CN" altLang="en-US" sz="1050" dirty="0">
                <a:solidFill>
                  <a:schemeClr val="bg1"/>
                </a:solidFill>
                <a:latin typeface="微软雅黑" panose="020B0503020204020204" pitchFamily="34" charset="-122"/>
                <a:ea typeface="微软雅黑" panose="020B0503020204020204" pitchFamily="34" charset="-122"/>
              </a:endParaRPr>
            </a:p>
          </p:txBody>
        </p:sp>
      </p:grpSp>
      <p:sp>
        <p:nvSpPr>
          <p:cNvPr id="39" name="文本框 5">
            <a:extLst>
              <a:ext uri="{FF2B5EF4-FFF2-40B4-BE49-F238E27FC236}">
                <a16:creationId xmlns:a16="http://schemas.microsoft.com/office/drawing/2014/main" id="{69CCA6AD-7198-401E-A7C6-42C0B727BDA5}"/>
              </a:ext>
            </a:extLst>
          </p:cNvPr>
          <p:cNvSpPr txBox="1"/>
          <p:nvPr/>
        </p:nvSpPr>
        <p:spPr>
          <a:xfrm>
            <a:off x="3700238" y="352925"/>
            <a:ext cx="2624587" cy="584775"/>
          </a:xfrm>
          <a:prstGeom prst="rect">
            <a:avLst/>
          </a:prstGeom>
          <a:noFill/>
        </p:spPr>
        <p:txBody>
          <a:bodyPr wrap="square" rtlCol="0">
            <a:spAutoFit/>
          </a:bodyPr>
          <a:lstStyle/>
          <a:p>
            <a:r>
              <a:rPr lang="zh-CN" altLang="en-US" sz="32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两种解释</a:t>
            </a:r>
          </a:p>
        </p:txBody>
      </p:sp>
      <p:sp>
        <p:nvSpPr>
          <p:cNvPr id="40" name="副标题 2">
            <a:extLst>
              <a:ext uri="{FF2B5EF4-FFF2-40B4-BE49-F238E27FC236}">
                <a16:creationId xmlns:a16="http://schemas.microsoft.com/office/drawing/2014/main" id="{377FA2BA-ED74-42CE-855A-CCD19B65790E}"/>
              </a:ext>
            </a:extLst>
          </p:cNvPr>
          <p:cNvSpPr txBox="1"/>
          <p:nvPr/>
        </p:nvSpPr>
        <p:spPr>
          <a:xfrm>
            <a:off x="1371444" y="3763056"/>
            <a:ext cx="6899511" cy="266700"/>
          </a:xfrm>
          <a:prstGeom prst="rect">
            <a:avLst/>
          </a:prstGeom>
        </p:spPr>
        <p:txBody>
          <a:bodyPr/>
          <a:lstStyle/>
          <a:p>
            <a:r>
              <a:rPr lang="en-US" altLang="zh-CN" dirty="0"/>
              <a:t>        </a:t>
            </a:r>
            <a:r>
              <a:rPr lang="zh-CN" altLang="zh-CN" dirty="0"/>
              <a:t>就像老师课上所说的，创意编程可以理解为区别于传统编程地创意性地编程教学以及用编程来表达创意两种解释。</a:t>
            </a:r>
          </a:p>
        </p:txBody>
      </p:sp>
    </p:spTree>
    <p:extLst>
      <p:ext uri="{BB962C8B-B14F-4D97-AF65-F5344CB8AC3E}">
        <p14:creationId xmlns:p14="http://schemas.microsoft.com/office/powerpoint/2010/main" val="772758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a:extLst>
              <a:ext uri="{FF2B5EF4-FFF2-40B4-BE49-F238E27FC236}">
                <a16:creationId xmlns:a16="http://schemas.microsoft.com/office/drawing/2014/main" id="{E4D5748D-88C5-4A70-BA86-1B72E77EEA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8504" y="1269157"/>
            <a:ext cx="2668222" cy="1526223"/>
          </a:xfrm>
          <a:prstGeom prst="rect">
            <a:avLst/>
          </a:prstGeom>
        </p:spPr>
      </p:pic>
      <p:pic>
        <p:nvPicPr>
          <p:cNvPr id="20" name="图片 19">
            <a:extLst>
              <a:ext uri="{FF2B5EF4-FFF2-40B4-BE49-F238E27FC236}">
                <a16:creationId xmlns:a16="http://schemas.microsoft.com/office/drawing/2014/main" id="{71F75B84-562A-4A4C-B7D0-17262D12D3CB}"/>
              </a:ext>
            </a:extLst>
          </p:cNvPr>
          <p:cNvPicPr>
            <a:picLocks noChangeAspect="1"/>
          </p:cNvPicPr>
          <p:nvPr/>
        </p:nvPicPr>
        <p:blipFill rotWithShape="1">
          <a:blip r:embed="rId4">
            <a:extLst>
              <a:ext uri="{28A0092B-C50C-407E-A947-70E740481C1C}">
                <a14:useLocalDpi xmlns:a14="http://schemas.microsoft.com/office/drawing/2010/main" val="0"/>
              </a:ext>
            </a:extLst>
          </a:blip>
          <a:srcRect l="7988" r="26881"/>
          <a:stretch/>
        </p:blipFill>
        <p:spPr>
          <a:xfrm>
            <a:off x="1296502" y="1251249"/>
            <a:ext cx="2668221" cy="1533179"/>
          </a:xfrm>
          <a:prstGeom prst="rect">
            <a:avLst/>
          </a:prstGeom>
        </p:spPr>
      </p:pic>
      <p:sp>
        <p:nvSpPr>
          <p:cNvPr id="4" name="文本框 5"/>
          <p:cNvSpPr txBox="1"/>
          <p:nvPr/>
        </p:nvSpPr>
        <p:spPr>
          <a:xfrm>
            <a:off x="680604" y="596269"/>
            <a:ext cx="4727681" cy="461665"/>
          </a:xfrm>
          <a:prstGeom prst="rect">
            <a:avLst/>
          </a:prstGeom>
          <a:noFill/>
        </p:spPr>
        <p:txBody>
          <a:bodyPr wrap="square" rtlCol="0">
            <a:spAutoFit/>
          </a:bodyPr>
          <a:lstStyle/>
          <a:p>
            <a:r>
              <a:rPr lang="zh-CN" altLang="en-US" sz="24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创意性地编程教学</a:t>
            </a:r>
          </a:p>
        </p:txBody>
      </p:sp>
      <p:grpSp>
        <p:nvGrpSpPr>
          <p:cNvPr id="7" name="Group 15"/>
          <p:cNvGrpSpPr>
            <a:grpSpLocks noChangeAspect="1"/>
          </p:cNvGrpSpPr>
          <p:nvPr/>
        </p:nvGrpSpPr>
        <p:grpSpPr>
          <a:xfrm>
            <a:off x="2429357" y="2592880"/>
            <a:ext cx="405002" cy="405000"/>
            <a:chOff x="6560456" y="3342837"/>
            <a:chExt cx="359999" cy="359998"/>
          </a:xfrm>
        </p:grpSpPr>
        <p:sp>
          <p:nvSpPr>
            <p:cNvPr id="8" name="Oval 16"/>
            <p:cNvSpPr/>
            <p:nvPr/>
          </p:nvSpPr>
          <p:spPr>
            <a:xfrm>
              <a:off x="6560456" y="3342837"/>
              <a:ext cx="359999" cy="359998"/>
            </a:xfrm>
            <a:prstGeom prst="ellipse">
              <a:avLst/>
            </a:prstGeom>
            <a:solidFill>
              <a:schemeClr val="accent1"/>
            </a:solidFill>
            <a:ln w="25400">
              <a:solidFill>
                <a:schemeClr val="bg1"/>
              </a:solidFill>
            </a:ln>
          </p:spPr>
          <p:style>
            <a:lnRef idx="2">
              <a:schemeClr val="accent3">
                <a:hueOff val="552171"/>
                <a:satOff val="28263"/>
                <a:lumOff val="11872"/>
                <a:alphaOff val="0"/>
              </a:schemeClr>
            </a:lnRef>
            <a:fillRef idx="1">
              <a:schemeClr val="accent3">
                <a:hueOff val="552171"/>
                <a:satOff val="28263"/>
                <a:lumOff val="11872"/>
                <a:alphaOff val="0"/>
              </a:schemeClr>
            </a:fillRef>
            <a:effectRef idx="0">
              <a:schemeClr val="accent3">
                <a:hueOff val="552171"/>
                <a:satOff val="28263"/>
                <a:lumOff val="11872"/>
                <a:alphaOff val="0"/>
              </a:schemeClr>
            </a:effectRef>
            <a:fontRef idx="minor">
              <a:schemeClr val="lt1"/>
            </a:fontRef>
          </p:style>
        </p:sp>
        <p:sp>
          <p:nvSpPr>
            <p:cNvPr id="9" name="Freeform 6"/>
            <p:cNvSpPr>
              <a:spLocks noEditPoints="1"/>
            </p:cNvSpPr>
            <p:nvPr/>
          </p:nvSpPr>
          <p:spPr bwMode="auto">
            <a:xfrm>
              <a:off x="6655794" y="3439704"/>
              <a:ext cx="167110" cy="146795"/>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13" dirty="0">
                <a:solidFill>
                  <a:schemeClr val="tx2"/>
                </a:solidFill>
                <a:latin typeface="微软雅黑" panose="020B0503020204020204" pitchFamily="34" charset="-122"/>
                <a:ea typeface="微软雅黑" panose="020B0503020204020204" pitchFamily="34" charset="-122"/>
              </a:endParaRPr>
            </a:p>
          </p:txBody>
        </p:sp>
      </p:grpSp>
      <p:grpSp>
        <p:nvGrpSpPr>
          <p:cNvPr id="10" name="Group 3"/>
          <p:cNvGrpSpPr>
            <a:grpSpLocks noChangeAspect="1"/>
          </p:cNvGrpSpPr>
          <p:nvPr/>
        </p:nvGrpSpPr>
        <p:grpSpPr>
          <a:xfrm>
            <a:off x="6290114" y="2559658"/>
            <a:ext cx="405002" cy="405000"/>
            <a:chOff x="4607263" y="4424689"/>
            <a:chExt cx="710960" cy="710958"/>
          </a:xfrm>
        </p:grpSpPr>
        <p:sp>
          <p:nvSpPr>
            <p:cNvPr id="11" name="Oval 18"/>
            <p:cNvSpPr/>
            <p:nvPr/>
          </p:nvSpPr>
          <p:spPr>
            <a:xfrm>
              <a:off x="4607263" y="4424689"/>
              <a:ext cx="710960" cy="710958"/>
            </a:xfrm>
            <a:prstGeom prst="ellipse">
              <a:avLst/>
            </a:prstGeom>
            <a:solidFill>
              <a:schemeClr val="accent2"/>
            </a:solidFill>
            <a:ln w="25400">
              <a:solidFill>
                <a:schemeClr val="bg1"/>
              </a:solidFill>
            </a:ln>
          </p:spPr>
          <p:style>
            <a:lnRef idx="2">
              <a:schemeClr val="accent3">
                <a:hueOff val="552171"/>
                <a:satOff val="28263"/>
                <a:lumOff val="11872"/>
                <a:alphaOff val="0"/>
              </a:schemeClr>
            </a:lnRef>
            <a:fillRef idx="1">
              <a:schemeClr val="accent3">
                <a:hueOff val="552171"/>
                <a:satOff val="28263"/>
                <a:lumOff val="11872"/>
                <a:alphaOff val="0"/>
              </a:schemeClr>
            </a:fillRef>
            <a:effectRef idx="0">
              <a:schemeClr val="accent3">
                <a:hueOff val="552171"/>
                <a:satOff val="28263"/>
                <a:lumOff val="11872"/>
                <a:alphaOff val="0"/>
              </a:schemeClr>
            </a:effectRef>
            <a:fontRef idx="minor">
              <a:schemeClr val="lt1"/>
            </a:fontRef>
          </p:style>
        </p:sp>
        <p:sp>
          <p:nvSpPr>
            <p:cNvPr id="12" name="TextBox 20"/>
            <p:cNvSpPr txBox="1"/>
            <p:nvPr/>
          </p:nvSpPr>
          <p:spPr>
            <a:xfrm>
              <a:off x="4815529" y="4516253"/>
              <a:ext cx="294427" cy="567301"/>
            </a:xfrm>
            <a:prstGeom prst="rect">
              <a:avLst/>
            </a:prstGeom>
            <a:noFill/>
          </p:spPr>
          <p:txBody>
            <a:bodyPr wrap="square" rtlCol="0">
              <a:spAutoFit/>
            </a:bodyPr>
            <a:lstStyle/>
            <a:p>
              <a:pPr algn="ctr"/>
              <a:endParaRPr lang="en-US" sz="1500" dirty="0">
                <a:solidFill>
                  <a:schemeClr val="bg1"/>
                </a:solidFill>
                <a:latin typeface="微软雅黑" panose="020B0503020204020204" pitchFamily="34" charset="-122"/>
                <a:ea typeface="微软雅黑" panose="020B0503020204020204" pitchFamily="34" charset="-122"/>
              </a:endParaRPr>
            </a:p>
          </p:txBody>
        </p:sp>
      </p:grpSp>
      <p:cxnSp>
        <p:nvCxnSpPr>
          <p:cNvPr id="19" name="Straight Connector 26"/>
          <p:cNvCxnSpPr/>
          <p:nvPr/>
        </p:nvCxnSpPr>
        <p:spPr>
          <a:xfrm>
            <a:off x="943448" y="3268572"/>
            <a:ext cx="7119254" cy="0"/>
          </a:xfrm>
          <a:prstGeom prst="line">
            <a:avLst/>
          </a:prstGeom>
          <a:ln w="12700">
            <a:solidFill>
              <a:schemeClr val="bg1">
                <a:lumMod val="65000"/>
              </a:schemeClr>
            </a:solidFill>
            <a:prstDash val="sysDot"/>
            <a:headEnd type="oval" w="med" len="med"/>
            <a:tailEnd type="oval"/>
          </a:ln>
        </p:spPr>
        <p:style>
          <a:lnRef idx="1">
            <a:schemeClr val="accent1"/>
          </a:lnRef>
          <a:fillRef idx="0">
            <a:schemeClr val="accent1"/>
          </a:fillRef>
          <a:effectRef idx="0">
            <a:schemeClr val="accent1"/>
          </a:effectRef>
          <a:fontRef idx="minor">
            <a:schemeClr val="tx1"/>
          </a:fontRef>
        </p:style>
      </p:cxnSp>
      <p:pic>
        <p:nvPicPr>
          <p:cNvPr id="24" name="图形 23" descr="插头">
            <a:extLst>
              <a:ext uri="{FF2B5EF4-FFF2-40B4-BE49-F238E27FC236}">
                <a16:creationId xmlns:a16="http://schemas.microsoft.com/office/drawing/2014/main" id="{55ECB5E4-BEDD-4113-9D09-F407E59DA7CE}"/>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334584" y="2620545"/>
            <a:ext cx="300560" cy="300560"/>
          </a:xfrm>
          <a:prstGeom prst="rect">
            <a:avLst/>
          </a:prstGeom>
        </p:spPr>
      </p:pic>
      <p:sp>
        <p:nvSpPr>
          <p:cNvPr id="25" name="副标题 2">
            <a:extLst>
              <a:ext uri="{FF2B5EF4-FFF2-40B4-BE49-F238E27FC236}">
                <a16:creationId xmlns:a16="http://schemas.microsoft.com/office/drawing/2014/main" id="{AD9C0B05-039A-4CA9-8F0C-1116BDD1417E}"/>
              </a:ext>
            </a:extLst>
          </p:cNvPr>
          <p:cNvSpPr txBox="1"/>
          <p:nvPr/>
        </p:nvSpPr>
        <p:spPr>
          <a:xfrm>
            <a:off x="1302519" y="4116869"/>
            <a:ext cx="6899511" cy="266700"/>
          </a:xfrm>
          <a:prstGeom prst="rect">
            <a:avLst/>
          </a:prstGeom>
        </p:spPr>
        <p:txBody>
          <a:bodyPr/>
          <a:lstStyle/>
          <a:p>
            <a:r>
              <a:rPr lang="en-US" altLang="zh-CN" dirty="0"/>
              <a:t>        </a:t>
            </a:r>
            <a:endParaRPr lang="zh-CN" altLang="zh-CN" dirty="0"/>
          </a:p>
        </p:txBody>
      </p:sp>
      <p:sp>
        <p:nvSpPr>
          <p:cNvPr id="27" name="文本框 26">
            <a:extLst>
              <a:ext uri="{FF2B5EF4-FFF2-40B4-BE49-F238E27FC236}">
                <a16:creationId xmlns:a16="http://schemas.microsoft.com/office/drawing/2014/main" id="{016B2DF3-5666-4562-96AB-ABC40A23A186}"/>
              </a:ext>
            </a:extLst>
          </p:cNvPr>
          <p:cNvSpPr txBox="1"/>
          <p:nvPr/>
        </p:nvSpPr>
        <p:spPr>
          <a:xfrm>
            <a:off x="1061436" y="3471072"/>
            <a:ext cx="6883278" cy="1169551"/>
          </a:xfrm>
          <a:prstGeom prst="rect">
            <a:avLst/>
          </a:prstGeom>
          <a:noFill/>
        </p:spPr>
        <p:txBody>
          <a:bodyPr wrap="square">
            <a:spAutoFit/>
          </a:bodyPr>
          <a:lstStyle/>
          <a:p>
            <a:r>
              <a:rPr lang="en-US" altLang="zh-CN" sz="1400" dirty="0">
                <a:effectLst/>
                <a:ea typeface="等线" panose="02010600030101010101" pitchFamily="2" charset="-122"/>
                <a:cs typeface="Times New Roman" panose="02020603050405020304" pitchFamily="18" charset="0"/>
              </a:rPr>
              <a:t>        </a:t>
            </a:r>
            <a:r>
              <a:rPr lang="zh-CN" altLang="zh-CN" sz="1400" dirty="0">
                <a:effectLst/>
                <a:latin typeface="Adobe 明體 Std L" panose="02020300000000000000" pitchFamily="18" charset="-128"/>
                <a:ea typeface="Adobe 明體 Std L" panose="02020300000000000000" pitchFamily="18" charset="-128"/>
                <a:cs typeface="Times New Roman" panose="02020603050405020304" pitchFamily="18" charset="0"/>
              </a:rPr>
              <a:t>就第一种解释来说，创意编程并非像</a:t>
            </a:r>
            <a:r>
              <a:rPr lang="zh-CN" altLang="zh-CN" sz="1400" dirty="0">
                <a:solidFill>
                  <a:schemeClr val="accent2">
                    <a:lumMod val="75000"/>
                  </a:schemeClr>
                </a:solidFill>
                <a:effectLst/>
                <a:latin typeface="Adobe 明體 Std L" panose="02020300000000000000" pitchFamily="18" charset="-128"/>
                <a:ea typeface="Adobe 明體 Std L" panose="02020300000000000000" pitchFamily="18" charset="-128"/>
                <a:cs typeface="Times New Roman" panose="02020603050405020304" pitchFamily="18" charset="0"/>
              </a:rPr>
              <a:t>传统</a:t>
            </a:r>
            <a:r>
              <a:rPr lang="zh-CN" altLang="en-US" sz="1400" dirty="0">
                <a:solidFill>
                  <a:schemeClr val="accent2">
                    <a:lumMod val="75000"/>
                  </a:schemeClr>
                </a:solidFill>
                <a:effectLst/>
                <a:latin typeface="Adobe 明體 Std L" panose="02020300000000000000" pitchFamily="18" charset="-128"/>
                <a:ea typeface="Adobe 明體 Std L" panose="02020300000000000000" pitchFamily="18" charset="-128"/>
                <a:cs typeface="Times New Roman" panose="02020603050405020304" pitchFamily="18" charset="0"/>
              </a:rPr>
              <a:t>编程</a:t>
            </a:r>
            <a:r>
              <a:rPr lang="zh-CN" altLang="zh-CN" sz="1400" dirty="0">
                <a:solidFill>
                  <a:schemeClr val="accent2">
                    <a:lumMod val="75000"/>
                  </a:schemeClr>
                </a:solidFill>
                <a:effectLst/>
                <a:latin typeface="Adobe 明體 Std L" panose="02020300000000000000" pitchFamily="18" charset="-128"/>
                <a:ea typeface="Adobe 明體 Std L" panose="02020300000000000000" pitchFamily="18" charset="-128"/>
                <a:cs typeface="Times New Roman" panose="02020603050405020304" pitchFamily="18" charset="0"/>
              </a:rPr>
              <a:t>那般像是职业培训，打磨出一颗颗未来大厂里</a:t>
            </a:r>
            <a:r>
              <a:rPr lang="en-US" altLang="zh-CN" sz="1400" dirty="0">
                <a:solidFill>
                  <a:schemeClr val="accent2">
                    <a:lumMod val="75000"/>
                  </a:schemeClr>
                </a:solidFill>
                <a:effectLst/>
                <a:latin typeface="Adobe 明體 Std L" panose="02020300000000000000" pitchFamily="18" charset="-128"/>
                <a:ea typeface="Adobe 明體 Std L" panose="02020300000000000000" pitchFamily="18" charset="-128"/>
                <a:cs typeface="Times New Roman" panose="02020603050405020304" pitchFamily="18" charset="0"/>
              </a:rPr>
              <a:t>996</a:t>
            </a:r>
            <a:r>
              <a:rPr lang="zh-CN" altLang="zh-CN" sz="1400" dirty="0">
                <a:solidFill>
                  <a:schemeClr val="accent2">
                    <a:lumMod val="75000"/>
                  </a:schemeClr>
                </a:solidFill>
                <a:effectLst/>
                <a:latin typeface="Adobe 明體 Std L" panose="02020300000000000000" pitchFamily="18" charset="-128"/>
                <a:ea typeface="Adobe 明體 Std L" panose="02020300000000000000" pitchFamily="18" charset="-128"/>
                <a:cs typeface="Times New Roman" panose="02020603050405020304" pitchFamily="18" charset="0"/>
              </a:rPr>
              <a:t>的螺丝钉</a:t>
            </a:r>
            <a:r>
              <a:rPr lang="zh-CN" altLang="zh-CN" sz="1400" dirty="0">
                <a:effectLst/>
                <a:latin typeface="Adobe 明體 Std L" panose="02020300000000000000" pitchFamily="18" charset="-128"/>
                <a:ea typeface="Adobe 明體 Std L" panose="02020300000000000000" pitchFamily="18" charset="-128"/>
                <a:cs typeface="Times New Roman" panose="02020603050405020304" pitchFamily="18" charset="0"/>
              </a:rPr>
              <a:t>，而是让我们</a:t>
            </a:r>
            <a:r>
              <a:rPr lang="zh-CN" altLang="zh-CN" sz="1400" dirty="0">
                <a:solidFill>
                  <a:schemeClr val="accent1"/>
                </a:solidFill>
                <a:effectLst/>
                <a:latin typeface="Adobe 明體 Std L" panose="02020300000000000000" pitchFamily="18" charset="-128"/>
                <a:ea typeface="Adobe 明體 Std L" panose="02020300000000000000" pitchFamily="18" charset="-128"/>
                <a:cs typeface="Times New Roman" panose="02020603050405020304" pitchFamily="18" charset="0"/>
              </a:rPr>
              <a:t>建立程序思维模式，在老师的启发引导下主动探索式学习编程</a:t>
            </a:r>
            <a:r>
              <a:rPr lang="zh-CN" altLang="zh-CN" sz="1400" dirty="0">
                <a:effectLst/>
                <a:latin typeface="Adobe 明體 Std L" panose="02020300000000000000" pitchFamily="18" charset="-128"/>
                <a:ea typeface="Adobe 明體 Std L" panose="02020300000000000000" pitchFamily="18" charset="-128"/>
                <a:cs typeface="Times New Roman" panose="02020603050405020304" pitchFamily="18" charset="0"/>
              </a:rPr>
              <a:t>。也不像传统编程是对一个个问题求解标准答案的过程，而是</a:t>
            </a:r>
            <a:r>
              <a:rPr lang="zh-CN" altLang="zh-CN" sz="1400" i="1" dirty="0">
                <a:effectLst/>
                <a:latin typeface="Adobe 明體 Std L" panose="02020300000000000000" pitchFamily="18" charset="-128"/>
                <a:ea typeface="Adobe 明體 Std L" panose="02020300000000000000" pitchFamily="18" charset="-128"/>
                <a:cs typeface="Times New Roman" panose="02020603050405020304" pitchFamily="18" charset="0"/>
              </a:rPr>
              <a:t>在</a:t>
            </a:r>
            <a:r>
              <a:rPr lang="zh-CN" altLang="zh-CN" sz="1400" dirty="0">
                <a:effectLst/>
                <a:latin typeface="Adobe 明體 Std L" panose="02020300000000000000" pitchFamily="18" charset="-128"/>
                <a:ea typeface="Adobe 明體 Std L" panose="02020300000000000000" pitchFamily="18" charset="-128"/>
                <a:cs typeface="Times New Roman" panose="02020603050405020304" pitchFamily="18" charset="0"/>
              </a:rPr>
              <a:t>编程的世界里走出多彩多样的道路，通向无数未来。</a:t>
            </a:r>
            <a:endParaRPr lang="en-US" altLang="zh-CN" sz="1400" dirty="0">
              <a:effectLst/>
              <a:latin typeface="Adobe 明體 Std L" panose="02020300000000000000" pitchFamily="18" charset="-128"/>
              <a:ea typeface="Adobe 明體 Std L" panose="02020300000000000000" pitchFamily="18" charset="-128"/>
              <a:cs typeface="Times New Roman" panose="02020603050405020304" pitchFamily="18" charset="0"/>
            </a:endParaRPr>
          </a:p>
          <a:p>
            <a:r>
              <a:rPr lang="en-US" altLang="zh-CN" dirty="0">
                <a:latin typeface="Adobe 明體 Std L" panose="02020300000000000000" pitchFamily="18" charset="-128"/>
                <a:ea typeface="Adobe 明體 Std L" panose="02020300000000000000" pitchFamily="18" charset="-128"/>
                <a:cs typeface="Times New Roman" panose="02020603050405020304" pitchFamily="18" charset="0"/>
              </a:rPr>
              <a:t>        </a:t>
            </a:r>
            <a:r>
              <a:rPr lang="zh-CN" altLang="zh-CN" sz="1400" i="1" dirty="0">
                <a:solidFill>
                  <a:schemeClr val="accent1"/>
                </a:solidFill>
                <a:effectLst/>
                <a:latin typeface="Adobe 明體 Std L" panose="02020300000000000000" pitchFamily="18" charset="-128"/>
                <a:ea typeface="Adobe 明體 Std L" panose="02020300000000000000" pitchFamily="18" charset="-128"/>
                <a:cs typeface="Times New Roman" panose="02020603050405020304" pitchFamily="18" charset="0"/>
              </a:rPr>
              <a:t>“教育不是装满一个桶，而是点燃一把火。“</a:t>
            </a:r>
            <a:r>
              <a:rPr lang="en-US" altLang="zh-CN" sz="1400" i="1" dirty="0">
                <a:solidFill>
                  <a:schemeClr val="accent1"/>
                </a:solidFill>
                <a:effectLst/>
                <a:latin typeface="Adobe 明體 Std L" panose="02020300000000000000" pitchFamily="18" charset="-128"/>
                <a:ea typeface="Adobe 明體 Std L" panose="02020300000000000000" pitchFamily="18" charset="-128"/>
                <a:cs typeface="Times New Roman" panose="02020603050405020304" pitchFamily="18" charset="0"/>
              </a:rPr>
              <a:t>  </a:t>
            </a:r>
            <a:r>
              <a:rPr lang="zh-CN" altLang="zh-CN" sz="1400" dirty="0">
                <a:solidFill>
                  <a:schemeClr val="accent1"/>
                </a:solidFill>
                <a:effectLst/>
                <a:latin typeface="Adobe 明體 Std L" panose="02020300000000000000" pitchFamily="18" charset="-128"/>
                <a:ea typeface="Adobe 明體 Std L" panose="02020300000000000000" pitchFamily="18" charset="-128"/>
                <a:cs typeface="Times New Roman" panose="02020603050405020304" pitchFamily="18" charset="0"/>
              </a:rPr>
              <a:t>创意编程即是如此</a:t>
            </a:r>
            <a:r>
              <a:rPr lang="zh-CN" altLang="en-US" sz="1400" dirty="0">
                <a:solidFill>
                  <a:schemeClr val="accent1"/>
                </a:solidFill>
                <a:effectLst/>
                <a:latin typeface="Adobe 明體 Std L" panose="02020300000000000000" pitchFamily="18" charset="-128"/>
                <a:ea typeface="Adobe 明體 Std L" panose="02020300000000000000" pitchFamily="18" charset="-128"/>
                <a:cs typeface="Times New Roman" panose="02020603050405020304" pitchFamily="18" charset="0"/>
              </a:rPr>
              <a:t>。</a:t>
            </a:r>
            <a:endParaRPr lang="zh-CN" altLang="en-US" dirty="0">
              <a:solidFill>
                <a:schemeClr val="accent1"/>
              </a:solidFill>
              <a:latin typeface="Adobe 明體 Std L" panose="02020300000000000000" pitchFamily="18" charset="-128"/>
              <a:ea typeface="Adobe 明體 Std L" panose="02020300000000000000" pitchFamily="18" charset="-128"/>
            </a:endParaRPr>
          </a:p>
        </p:txBody>
      </p:sp>
      <p:cxnSp>
        <p:nvCxnSpPr>
          <p:cNvPr id="41" name="连接符: 曲线 40">
            <a:extLst>
              <a:ext uri="{FF2B5EF4-FFF2-40B4-BE49-F238E27FC236}">
                <a16:creationId xmlns:a16="http://schemas.microsoft.com/office/drawing/2014/main" id="{80751DF1-D944-4965-A904-7F6DA94A7EB2}"/>
              </a:ext>
            </a:extLst>
          </p:cNvPr>
          <p:cNvCxnSpPr>
            <a:cxnSpLocks/>
          </p:cNvCxnSpPr>
          <p:nvPr/>
        </p:nvCxnSpPr>
        <p:spPr>
          <a:xfrm rot="16200000" flipV="1">
            <a:off x="6906251" y="2882584"/>
            <a:ext cx="843840" cy="62032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连接符: 曲线 43">
            <a:extLst>
              <a:ext uri="{FF2B5EF4-FFF2-40B4-BE49-F238E27FC236}">
                <a16:creationId xmlns:a16="http://schemas.microsoft.com/office/drawing/2014/main" id="{450C7B60-DB55-458D-80EF-D6E69B4F6C4C}"/>
              </a:ext>
            </a:extLst>
          </p:cNvPr>
          <p:cNvCxnSpPr>
            <a:stCxn id="27" idx="1"/>
          </p:cNvCxnSpPr>
          <p:nvPr/>
        </p:nvCxnSpPr>
        <p:spPr>
          <a:xfrm rot="10800000" flipH="1">
            <a:off x="1061436" y="2830504"/>
            <a:ext cx="955758" cy="1225344"/>
          </a:xfrm>
          <a:prstGeom prst="curvedConnector4">
            <a:avLst>
              <a:gd name="adj1" fmla="val -23918"/>
              <a:gd name="adj2" fmla="val 73862"/>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4944880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直接连接符 49"/>
          <p:cNvCxnSpPr/>
          <p:nvPr/>
        </p:nvCxnSpPr>
        <p:spPr>
          <a:xfrm>
            <a:off x="7715833" y="1412545"/>
            <a:ext cx="0" cy="310058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1" name="文本框 50"/>
          <p:cNvSpPr txBox="1"/>
          <p:nvPr/>
        </p:nvSpPr>
        <p:spPr>
          <a:xfrm>
            <a:off x="5710970" y="1211000"/>
            <a:ext cx="1801505" cy="306174"/>
          </a:xfrm>
          <a:prstGeom prst="rect">
            <a:avLst/>
          </a:prstGeom>
          <a:noFill/>
        </p:spPr>
        <p:txBody>
          <a:bodyPr wrap="square" rtlCol="0">
            <a:spAutoFit/>
          </a:bodyPr>
          <a:lstStyle/>
          <a:p>
            <a:pPr>
              <a:lnSpc>
                <a:spcPct val="150000"/>
              </a:lnSpc>
            </a:pPr>
            <a:r>
              <a:rPr lang="zh-CN" altLang="en-US" sz="1000" dirty="0">
                <a:solidFill>
                  <a:schemeClr val="accent6"/>
                </a:solidFill>
                <a:latin typeface="微软雅黑" panose="020B0503020204020204" pitchFamily="34" charset="-122"/>
                <a:ea typeface="微软雅黑" panose="020B0503020204020204" pitchFamily="34" charset="-122"/>
                <a:cs typeface="Open Sans" panose="020B0606030504020204" pitchFamily="34" charset="0"/>
              </a:rPr>
              <a:t>艺术与科技</a:t>
            </a:r>
            <a:endParaRPr lang="en-US" altLang="zh-CN" sz="1000" dirty="0">
              <a:solidFill>
                <a:schemeClr val="accent6"/>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52" name="文本框 51"/>
          <p:cNvSpPr txBox="1"/>
          <p:nvPr/>
        </p:nvSpPr>
        <p:spPr>
          <a:xfrm>
            <a:off x="5679148" y="1522722"/>
            <a:ext cx="1801505" cy="2308324"/>
          </a:xfrm>
          <a:prstGeom prst="rect">
            <a:avLst/>
          </a:prstGeom>
          <a:noFill/>
        </p:spPr>
        <p:txBody>
          <a:bodyPr wrap="square" rtlCol="0">
            <a:spAutoFit/>
          </a:bodyPr>
          <a:lstStyle/>
          <a:p>
            <a:r>
              <a:rPr lang="en-US" altLang="zh-CN" sz="1200" dirty="0">
                <a:latin typeface="Adobe 明體 Std L" panose="02020300000000000000" pitchFamily="18" charset="-128"/>
                <a:ea typeface="Adobe 明體 Std L" panose="02020300000000000000" pitchFamily="18" charset="-128"/>
              </a:rPr>
              <a:t>        </a:t>
            </a:r>
            <a:r>
              <a:rPr lang="zh-CN" altLang="zh-CN" sz="1200" dirty="0">
                <a:latin typeface="Adobe 明體 Std L" panose="02020300000000000000" pitchFamily="18" charset="-128"/>
                <a:ea typeface="Adobe 明體 Std L" panose="02020300000000000000" pitchFamily="18" charset="-128"/>
              </a:rPr>
              <a:t>而第二种解释，则是在探讨艺术与技术之间的关系。</a:t>
            </a:r>
            <a:endParaRPr lang="en-US" altLang="zh-CN" sz="1200" dirty="0">
              <a:latin typeface="Adobe 明體 Std L" panose="02020300000000000000" pitchFamily="18" charset="-128"/>
              <a:ea typeface="Adobe 明體 Std L" panose="02020300000000000000" pitchFamily="18" charset="-128"/>
            </a:endParaRPr>
          </a:p>
          <a:p>
            <a:r>
              <a:rPr lang="en-US" altLang="zh-CN" sz="1200" dirty="0">
                <a:latin typeface="Adobe 明體 Std L" panose="02020300000000000000" pitchFamily="18" charset="-128"/>
                <a:ea typeface="Adobe 明體 Std L" panose="02020300000000000000" pitchFamily="18" charset="-128"/>
              </a:rPr>
              <a:t>        </a:t>
            </a:r>
            <a:r>
              <a:rPr lang="zh-CN" altLang="zh-CN" sz="1200" dirty="0">
                <a:latin typeface="Adobe 明體 Std L" panose="02020300000000000000" pitchFamily="18" charset="-128"/>
                <a:ea typeface="Adobe 明體 Std L" panose="02020300000000000000" pitchFamily="18" charset="-128"/>
              </a:rPr>
              <a:t>艺术与科技从来不是对立的，而创意编程更是把两者紧密地结合，成为我们这个数字媒体时代设计和艺术发展地风向标。</a:t>
            </a:r>
            <a:r>
              <a:rPr lang="zh-CN" altLang="zh-CN" sz="1200" dirty="0">
                <a:solidFill>
                  <a:schemeClr val="accent6">
                    <a:lumMod val="75000"/>
                  </a:schemeClr>
                </a:solidFill>
                <a:latin typeface="Adobe 明體 Std L" panose="02020300000000000000" pitchFamily="18" charset="-128"/>
                <a:ea typeface="Adobe 明體 Std L" panose="02020300000000000000" pitchFamily="18" charset="-128"/>
              </a:rPr>
              <a:t>编程用理性的技术为手段创造出一种带有情绪思想内涵的艺术表达。</a:t>
            </a:r>
            <a:endParaRPr lang="en-US" altLang="zh-CN" sz="1100" dirty="0">
              <a:solidFill>
                <a:schemeClr val="accent6">
                  <a:lumMod val="75000"/>
                </a:schemeClr>
              </a:solidFill>
              <a:latin typeface="Adobe 明體 Std L" panose="02020300000000000000" pitchFamily="18" charset="-128"/>
              <a:ea typeface="Adobe 明體 Std L" panose="02020300000000000000" pitchFamily="18" charset="-128"/>
            </a:endParaRPr>
          </a:p>
        </p:txBody>
      </p:sp>
      <p:sp>
        <p:nvSpPr>
          <p:cNvPr id="53" name="矩形 52"/>
          <p:cNvSpPr/>
          <p:nvPr/>
        </p:nvSpPr>
        <p:spPr>
          <a:xfrm>
            <a:off x="7100586" y="3952903"/>
            <a:ext cx="760134" cy="3090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chemeClr val="tx2"/>
              </a:solidFill>
              <a:latin typeface="微软雅黑" panose="020B0503020204020204" pitchFamily="34" charset="-122"/>
              <a:ea typeface="微软雅黑" panose="020B0503020204020204" pitchFamily="34" charset="-122"/>
              <a:cs typeface="+mn-ea"/>
              <a:sym typeface="+mn-lt"/>
            </a:endParaRPr>
          </a:p>
        </p:txBody>
      </p:sp>
      <p:sp>
        <p:nvSpPr>
          <p:cNvPr id="54" name="文本框 53"/>
          <p:cNvSpPr txBox="1"/>
          <p:nvPr/>
        </p:nvSpPr>
        <p:spPr>
          <a:xfrm>
            <a:off x="6385828" y="3839073"/>
            <a:ext cx="878827" cy="458908"/>
          </a:xfrm>
          <a:prstGeom prst="rect">
            <a:avLst/>
          </a:prstGeom>
          <a:noFill/>
        </p:spPr>
        <p:txBody>
          <a:bodyPr wrap="square" rtlCol="0">
            <a:spAutoFit/>
          </a:bodyPr>
          <a:lstStyle/>
          <a:p>
            <a:pPr>
              <a:lnSpc>
                <a:spcPct val="150000"/>
              </a:lnSpc>
            </a:pPr>
            <a:r>
              <a:rPr lang="zh-CN" altLang="en-US" sz="1800" dirty="0">
                <a:solidFill>
                  <a:schemeClr val="accent1"/>
                </a:solidFill>
                <a:latin typeface="微软雅黑" panose="020B0503020204020204" pitchFamily="34" charset="-122"/>
                <a:ea typeface="微软雅黑" panose="020B0503020204020204" pitchFamily="34" charset="-122"/>
                <a:cs typeface="Open Sans" panose="020B0606030504020204" pitchFamily="34" charset="0"/>
              </a:rPr>
              <a:t>与人</a:t>
            </a:r>
            <a:endParaRPr lang="en-US" altLang="zh-CN" sz="1800" dirty="0">
              <a:solidFill>
                <a:schemeClr val="accent1"/>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55" name="文本框 54"/>
          <p:cNvSpPr txBox="1"/>
          <p:nvPr/>
        </p:nvSpPr>
        <p:spPr>
          <a:xfrm>
            <a:off x="675461" y="4300831"/>
            <a:ext cx="7135996" cy="461665"/>
          </a:xfrm>
          <a:prstGeom prst="rect">
            <a:avLst/>
          </a:prstGeom>
          <a:noFill/>
        </p:spPr>
        <p:txBody>
          <a:bodyPr wrap="square" rtlCol="0">
            <a:spAutoFit/>
          </a:bodyPr>
          <a:lstStyle/>
          <a:p>
            <a:r>
              <a:rPr lang="en-US" altLang="zh-CN" sz="1200" dirty="0">
                <a:latin typeface="Adobe 明體 Std L" panose="02020300000000000000" pitchFamily="18" charset="-128"/>
                <a:ea typeface="Adobe 明體 Std L" panose="02020300000000000000" pitchFamily="18" charset="-128"/>
              </a:rPr>
              <a:t>        </a:t>
            </a:r>
            <a:r>
              <a:rPr lang="zh-CN" altLang="zh-CN" sz="1200" dirty="0">
                <a:latin typeface="Adobe 明體 Std L" panose="02020300000000000000" pitchFamily="18" charset="-128"/>
                <a:ea typeface="Adobe 明體 Std L" panose="02020300000000000000" pitchFamily="18" charset="-128"/>
              </a:rPr>
              <a:t>在所有条分缕析的规则下，交织出非理性、随机性的艺术图纹和人机交互，像是一个充满矛盾的悖论，但</a:t>
            </a:r>
            <a:r>
              <a:rPr lang="zh-CN" altLang="zh-CN" sz="1200" dirty="0">
                <a:solidFill>
                  <a:schemeClr val="accent5"/>
                </a:solidFill>
                <a:latin typeface="Adobe 明體 Std L" panose="02020300000000000000" pitchFamily="18" charset="-128"/>
                <a:ea typeface="Adobe 明體 Std L" panose="02020300000000000000" pitchFamily="18" charset="-128"/>
              </a:rPr>
              <a:t>这就是创意编程的魅力，也是科学与艺术的魅力，描绘出每个人同时兼具理智与情感的精神图景。</a:t>
            </a:r>
          </a:p>
        </p:txBody>
      </p:sp>
      <p:pic>
        <p:nvPicPr>
          <p:cNvPr id="3" name="图片 2">
            <a:extLst>
              <a:ext uri="{FF2B5EF4-FFF2-40B4-BE49-F238E27FC236}">
                <a16:creationId xmlns:a16="http://schemas.microsoft.com/office/drawing/2014/main" id="{88BD7467-8C75-413F-85A7-FB0E777410AF}"/>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tretch>
            <a:fillRect/>
          </a:stretch>
        </p:blipFill>
        <p:spPr>
          <a:xfrm>
            <a:off x="881896" y="1290999"/>
            <a:ext cx="4536527" cy="2550924"/>
          </a:xfrm>
          <a:prstGeom prst="rect">
            <a:avLst/>
          </a:prstGeom>
        </p:spPr>
      </p:pic>
      <p:sp>
        <p:nvSpPr>
          <p:cNvPr id="12" name="文本框 5">
            <a:extLst>
              <a:ext uri="{FF2B5EF4-FFF2-40B4-BE49-F238E27FC236}">
                <a16:creationId xmlns:a16="http://schemas.microsoft.com/office/drawing/2014/main" id="{EBF3DB9E-354F-4041-9E0B-A4A304C8809F}"/>
              </a:ext>
            </a:extLst>
          </p:cNvPr>
          <p:cNvSpPr txBox="1"/>
          <p:nvPr/>
        </p:nvSpPr>
        <p:spPr>
          <a:xfrm>
            <a:off x="786318" y="640141"/>
            <a:ext cx="4727681" cy="461665"/>
          </a:xfrm>
          <a:prstGeom prst="rect">
            <a:avLst/>
          </a:prstGeom>
          <a:noFill/>
        </p:spPr>
        <p:txBody>
          <a:bodyPr wrap="square" rtlCol="0">
            <a:spAutoFit/>
          </a:bodyPr>
          <a:lstStyle/>
          <a:p>
            <a:r>
              <a:rPr lang="zh-CN" altLang="en-US" sz="24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用编程来表达艺术</a:t>
            </a:r>
          </a:p>
        </p:txBody>
      </p:sp>
    </p:spTree>
    <p:extLst>
      <p:ext uri="{BB962C8B-B14F-4D97-AF65-F5344CB8AC3E}">
        <p14:creationId xmlns:p14="http://schemas.microsoft.com/office/powerpoint/2010/main" val="14045930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lt">
                                    <p:tmPct val="10000"/>
                                  </p:iterate>
                                  <p:childTnLst>
                                    <p:set>
                                      <p:cBhvr>
                                        <p:cTn id="6" dur="1" fill="hold">
                                          <p:stCondLst>
                                            <p:cond delay="0"/>
                                          </p:stCondLst>
                                        </p:cTn>
                                        <p:tgtEl>
                                          <p:spTgt spid="51"/>
                                        </p:tgtEl>
                                        <p:attrNameLst>
                                          <p:attrName>style.visibility</p:attrName>
                                        </p:attrNameLst>
                                      </p:cBhvr>
                                      <p:to>
                                        <p:strVal val="visible"/>
                                      </p:to>
                                    </p:set>
                                    <p:animEffect transition="in" filter="fade">
                                      <p:cBhvr>
                                        <p:cTn id="7" dur="750"/>
                                        <p:tgtEl>
                                          <p:spTgt spid="51"/>
                                        </p:tgtEl>
                                      </p:cBhvr>
                                    </p:animEffect>
                                  </p:childTnLst>
                                </p:cTn>
                              </p:par>
                            </p:childTnLst>
                          </p:cTn>
                        </p:par>
                        <p:par>
                          <p:cTn id="8" fill="hold">
                            <p:stCondLst>
                              <p:cond delay="1050"/>
                            </p:stCondLst>
                            <p:childTnLst>
                              <p:par>
                                <p:cTn id="9" presetID="10" presetClass="entr" presetSubtype="0" fill="hold" grpId="0" nodeType="afterEffect">
                                  <p:stCondLst>
                                    <p:cond delay="0"/>
                                  </p:stCondLst>
                                  <p:iterate type="lt">
                                    <p:tmPct val="10000"/>
                                  </p:iterate>
                                  <p:childTnLst>
                                    <p:set>
                                      <p:cBhvr>
                                        <p:cTn id="10" dur="1" fill="hold">
                                          <p:stCondLst>
                                            <p:cond delay="0"/>
                                          </p:stCondLst>
                                        </p:cTn>
                                        <p:tgtEl>
                                          <p:spTgt spid="52"/>
                                        </p:tgtEl>
                                        <p:attrNameLst>
                                          <p:attrName>style.visibility</p:attrName>
                                        </p:attrNameLst>
                                      </p:cBhvr>
                                      <p:to>
                                        <p:strVal val="visible"/>
                                      </p:to>
                                    </p:set>
                                    <p:animEffect transition="in" filter="fade">
                                      <p:cBhvr>
                                        <p:cTn id="11" dur="750"/>
                                        <p:tgtEl>
                                          <p:spTgt spid="52"/>
                                        </p:tgtEl>
                                      </p:cBhvr>
                                    </p:animEffect>
                                  </p:childTnLst>
                                </p:cTn>
                              </p:par>
                            </p:childTnLst>
                          </p:cTn>
                        </p:par>
                        <p:par>
                          <p:cTn id="12" fill="hold">
                            <p:stCondLst>
                              <p:cond delay="9675"/>
                            </p:stCondLst>
                            <p:childTnLst>
                              <p:par>
                                <p:cTn id="13" presetID="22" presetClass="entr" presetSubtype="1" fill="hold"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wipe(up)">
                                      <p:cBhvr>
                                        <p:cTn id="15" dur="750"/>
                                        <p:tgtEl>
                                          <p:spTgt spid="50"/>
                                        </p:tgtEl>
                                      </p:cBhvr>
                                    </p:animEffect>
                                  </p:childTnLst>
                                </p:cTn>
                              </p:par>
                            </p:childTnLst>
                          </p:cTn>
                        </p:par>
                        <p:par>
                          <p:cTn id="16" fill="hold">
                            <p:stCondLst>
                              <p:cond delay="10425"/>
                            </p:stCondLst>
                            <p:childTnLst>
                              <p:par>
                                <p:cTn id="17" presetID="22" presetClass="entr" presetSubtype="2" fill="hold" grpId="0" nodeType="after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wipe(right)">
                                      <p:cBhvr>
                                        <p:cTn id="19" dur="500"/>
                                        <p:tgtEl>
                                          <p:spTgt spid="53"/>
                                        </p:tgtEl>
                                      </p:cBhvr>
                                    </p:animEffect>
                                  </p:childTnLst>
                                </p:cTn>
                              </p:par>
                            </p:childTnLst>
                          </p:cTn>
                        </p:par>
                        <p:par>
                          <p:cTn id="20" fill="hold">
                            <p:stCondLst>
                              <p:cond delay="10925"/>
                            </p:stCondLst>
                            <p:childTnLst>
                              <p:par>
                                <p:cTn id="21" presetID="22" presetClass="entr" presetSubtype="2" fill="hold" grpId="0" nodeType="after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wipe(right)">
                                      <p:cBhvr>
                                        <p:cTn id="23" dur="1250"/>
                                        <p:tgtEl>
                                          <p:spTgt spid="54"/>
                                        </p:tgtEl>
                                      </p:cBhvr>
                                    </p:animEffect>
                                  </p:childTnLst>
                                </p:cTn>
                              </p:par>
                            </p:childTnLst>
                          </p:cTn>
                        </p:par>
                        <p:par>
                          <p:cTn id="24" fill="hold">
                            <p:stCondLst>
                              <p:cond delay="12175"/>
                            </p:stCondLst>
                            <p:childTnLst>
                              <p:par>
                                <p:cTn id="25" presetID="10" presetClass="entr" presetSubtype="0" fill="hold" grpId="0" nodeType="after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10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animBg="1"/>
      <p:bldP spid="54" grpId="0"/>
      <p:bldP spid="5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l="8435"/>
          <a:stretch/>
        </p:blipFill>
        <p:spPr>
          <a:xfrm flipH="1">
            <a:off x="0" y="0"/>
            <a:ext cx="9144000" cy="5143500"/>
          </a:xfrm>
          <a:prstGeom prst="rect">
            <a:avLst/>
          </a:prstGeom>
        </p:spPr>
      </p:pic>
      <p:pic>
        <p:nvPicPr>
          <p:cNvPr id="3" name="图片 2">
            <a:extLst>
              <a:ext uri="{FF2B5EF4-FFF2-40B4-BE49-F238E27FC236}">
                <a16:creationId xmlns:a16="http://schemas.microsoft.com/office/drawing/2014/main" id="{4BDFF19B-E769-4DEC-B404-77DC62682EED}"/>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rcRect t="23673" r="19891" b="7287"/>
          <a:stretch/>
        </p:blipFill>
        <p:spPr>
          <a:xfrm rot="5400000">
            <a:off x="2755923" y="1300678"/>
            <a:ext cx="4049321" cy="2617443"/>
          </a:xfrm>
          <a:prstGeom prst="rect">
            <a:avLst/>
          </a:prstGeom>
        </p:spPr>
      </p:pic>
      <p:pic>
        <p:nvPicPr>
          <p:cNvPr id="5" name="图片 4">
            <a:extLst>
              <a:ext uri="{FF2B5EF4-FFF2-40B4-BE49-F238E27FC236}">
                <a16:creationId xmlns:a16="http://schemas.microsoft.com/office/drawing/2014/main" id="{3B969B42-0B06-42E9-BB13-037112A87DE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4592" y="584739"/>
            <a:ext cx="2302213" cy="4092183"/>
          </a:xfrm>
          <a:prstGeom prst="rect">
            <a:avLst/>
          </a:prstGeom>
        </p:spPr>
      </p:pic>
      <p:sp>
        <p:nvSpPr>
          <p:cNvPr id="14" name="文本框 5">
            <a:extLst>
              <a:ext uri="{FF2B5EF4-FFF2-40B4-BE49-F238E27FC236}">
                <a16:creationId xmlns:a16="http://schemas.microsoft.com/office/drawing/2014/main" id="{8C683FEC-7301-438E-92E8-9F99FDF5B782}"/>
              </a:ext>
            </a:extLst>
          </p:cNvPr>
          <p:cNvSpPr txBox="1"/>
          <p:nvPr/>
        </p:nvSpPr>
        <p:spPr>
          <a:xfrm>
            <a:off x="4678847" y="4172395"/>
            <a:ext cx="4727681" cy="461665"/>
          </a:xfrm>
          <a:prstGeom prst="rect">
            <a:avLst/>
          </a:prstGeom>
          <a:noFill/>
        </p:spPr>
        <p:txBody>
          <a:bodyPr wrap="square" rtlCol="0">
            <a:spAutoFit/>
          </a:bodyPr>
          <a:lstStyle/>
          <a:p>
            <a:r>
              <a:rPr lang="en-US" altLang="zh-CN" sz="2400" dirty="0" err="1">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TeamLab</a:t>
            </a:r>
            <a:endParaRPr lang="zh-CN" altLang="en-US" sz="24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689448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7">
            <a:extLst>
              <a:ext uri="{28A0092B-C50C-407E-A947-70E740481C1C}">
                <a14:useLocalDpi xmlns:a14="http://schemas.microsoft.com/office/drawing/2010/main" val="0"/>
              </a:ext>
            </a:extLst>
          </a:blip>
          <a:srcRect l="8435"/>
          <a:stretch/>
        </p:blipFill>
        <p:spPr>
          <a:xfrm flipH="1">
            <a:off x="0" y="0"/>
            <a:ext cx="9144000" cy="5143500"/>
          </a:xfrm>
          <a:prstGeom prst="rect">
            <a:avLst/>
          </a:prstGeom>
        </p:spPr>
      </p:pic>
      <p:pic>
        <p:nvPicPr>
          <p:cNvPr id="2" name="7492f652-2386-11eb-9e66-c2d488746208">
            <a:hlinkClick r:id="" action="ppaction://media"/>
            <a:extLst>
              <a:ext uri="{FF2B5EF4-FFF2-40B4-BE49-F238E27FC236}">
                <a16:creationId xmlns:a16="http://schemas.microsoft.com/office/drawing/2014/main" id="{24358ABE-592A-4BBF-A4E5-8DDD62B997AB}"/>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896801" y="595681"/>
            <a:ext cx="3222761" cy="1812803"/>
          </a:xfrm>
          <a:prstGeom prst="rect">
            <a:avLst/>
          </a:prstGeom>
        </p:spPr>
      </p:pic>
      <p:pic>
        <p:nvPicPr>
          <p:cNvPr id="6" name="a0864bcc-2351-11eb-ac2d-32fc2f8fd721">
            <a:hlinkClick r:id="" action="ppaction://media"/>
            <a:extLst>
              <a:ext uri="{FF2B5EF4-FFF2-40B4-BE49-F238E27FC236}">
                <a16:creationId xmlns:a16="http://schemas.microsoft.com/office/drawing/2014/main" id="{2C51A0A7-9C3B-4F43-B09F-CD35CB94C0C4}"/>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896802" y="2692521"/>
            <a:ext cx="3222760" cy="1812803"/>
          </a:xfrm>
          <a:prstGeom prst="rect">
            <a:avLst/>
          </a:prstGeom>
        </p:spPr>
      </p:pic>
      <p:sp>
        <p:nvSpPr>
          <p:cNvPr id="8" name="文本框 5">
            <a:extLst>
              <a:ext uri="{FF2B5EF4-FFF2-40B4-BE49-F238E27FC236}">
                <a16:creationId xmlns:a16="http://schemas.microsoft.com/office/drawing/2014/main" id="{EF7EA4AA-46B8-4640-B049-A00930752115}"/>
              </a:ext>
            </a:extLst>
          </p:cNvPr>
          <p:cNvSpPr txBox="1"/>
          <p:nvPr/>
        </p:nvSpPr>
        <p:spPr>
          <a:xfrm>
            <a:off x="4416319" y="4038897"/>
            <a:ext cx="4727681" cy="461665"/>
          </a:xfrm>
          <a:prstGeom prst="rect">
            <a:avLst/>
          </a:prstGeom>
          <a:noFill/>
        </p:spPr>
        <p:txBody>
          <a:bodyPr wrap="square" rtlCol="0">
            <a:spAutoFit/>
          </a:bodyPr>
          <a:lstStyle/>
          <a:p>
            <a:r>
              <a:rPr lang="zh-CN" altLang="en-US" sz="2400" dirty="0">
                <a:gradFill>
                  <a:gsLst>
                    <a:gs pos="0">
                      <a:srgbClr val="788BA9"/>
                    </a:gs>
                    <a:gs pos="74000">
                      <a:srgbClr val="D67A71"/>
                    </a:gs>
                  </a:gsLst>
                  <a:lin ang="0" scaled="0"/>
                </a:gradFill>
                <a:latin typeface="Adobe 明體 Std L" panose="02020300000000000000" pitchFamily="18" charset="-128"/>
                <a:ea typeface="Adobe 明體 Std L" panose="02020300000000000000" pitchFamily="18" charset="-128"/>
              </a:rPr>
              <a:t>梦游天姥吟留别</a:t>
            </a:r>
          </a:p>
        </p:txBody>
      </p:sp>
    </p:spTree>
    <p:extLst>
      <p:ext uri="{BB962C8B-B14F-4D97-AF65-F5344CB8AC3E}">
        <p14:creationId xmlns:p14="http://schemas.microsoft.com/office/powerpoint/2010/main" val="42073423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video>
              <p:cMediaNode vol="80000">
                <p:cTn id="2" fill="hold" display="0">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p:cTn id="7" dur="1" fill="hold"/>
                                        <p:tgtEl>
                                          <p:spTgt spid="2"/>
                                        </p:tgtEl>
                                      </p:cBhvr>
                                    </p:cmd>
                                  </p:childTnLst>
                                </p:cTn>
                              </p:par>
                            </p:childTnLst>
                          </p:cTn>
                        </p:par>
                      </p:childTnLst>
                    </p:cTn>
                  </p:par>
                </p:childTnLst>
              </p:cTn>
              <p:nextCondLst>
                <p:cond evt="onClick" delay="0">
                  <p:tgtEl>
                    <p:spTgt spid="2"/>
                  </p:tgtEl>
                </p:cond>
              </p:nextCondLst>
            </p:seq>
            <p:video>
              <p:cMediaNode vol="80000">
                <p:cTn id="8" fill="hold" display="0">
                  <p:stCondLst>
                    <p:cond delay="indefinite"/>
                  </p:stCondLst>
                </p:cTn>
                <p:tgtEl>
                  <p:spTgt spid="6"/>
                </p:tgtEl>
              </p:cMediaNode>
            </p:video>
            <p:seq concurrent="1" nextAc="seek">
              <p:cTn id="9" restart="whenNotActive" fill="hold" evtFilter="cancelBubble" nodeType="interactiveSeq">
                <p:stCondLst>
                  <p:cond evt="onClick" delay="0">
                    <p:tgtEl>
                      <p:spTgt spid="6"/>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p:cTn id="13"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p:cNvSpPr txBox="1"/>
          <p:nvPr/>
        </p:nvSpPr>
        <p:spPr>
          <a:xfrm>
            <a:off x="573400" y="509586"/>
            <a:ext cx="3376759" cy="523220"/>
          </a:xfrm>
          <a:prstGeom prst="rect">
            <a:avLst/>
          </a:prstGeom>
          <a:noFill/>
        </p:spPr>
        <p:txBody>
          <a:bodyPr wrap="square" rtlCol="0">
            <a:spAutoFit/>
          </a:bodyPr>
          <a:lstStyle/>
          <a:p>
            <a:r>
              <a:rPr lang="zh-CN" altLang="en-US" sz="28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创意编程</a:t>
            </a:r>
            <a:r>
              <a:rPr lang="en-US" altLang="zh-CN" sz="28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&amp;</a:t>
            </a:r>
            <a:r>
              <a:rPr lang="zh-CN" altLang="en-US" sz="2800" dirty="0">
                <a:gradFill>
                  <a:gsLst>
                    <a:gs pos="0">
                      <a:srgbClr val="788BA9"/>
                    </a:gs>
                    <a:gs pos="74000">
                      <a:srgbClr val="D67A71"/>
                    </a:gs>
                  </a:gsLst>
                  <a:lin ang="0" scaled="0"/>
                </a:gradFill>
                <a:latin typeface="微软雅黑" panose="020B0503020204020204" pitchFamily="34" charset="-122"/>
                <a:ea typeface="微软雅黑" panose="020B0503020204020204" pitchFamily="34" charset="-122"/>
              </a:rPr>
              <a:t>工业设计</a:t>
            </a:r>
          </a:p>
        </p:txBody>
      </p:sp>
      <p:sp>
        <p:nvSpPr>
          <p:cNvPr id="5" name="Freeform 5"/>
          <p:cNvSpPr>
            <a:spLocks/>
          </p:cNvSpPr>
          <p:nvPr/>
        </p:nvSpPr>
        <p:spPr bwMode="auto">
          <a:xfrm>
            <a:off x="1832152" y="1672370"/>
            <a:ext cx="1405618" cy="1291058"/>
          </a:xfrm>
          <a:custGeom>
            <a:avLst/>
            <a:gdLst>
              <a:gd name="T0" fmla="*/ 0 w 410"/>
              <a:gd name="T1" fmla="*/ 317 h 377"/>
              <a:gd name="T2" fmla="*/ 2 w 410"/>
              <a:gd name="T3" fmla="*/ 308 h 377"/>
              <a:gd name="T4" fmla="*/ 72 w 410"/>
              <a:gd name="T5" fmla="*/ 132 h 377"/>
              <a:gd name="T6" fmla="*/ 188 w 410"/>
              <a:gd name="T7" fmla="*/ 27 h 377"/>
              <a:gd name="T8" fmla="*/ 403 w 410"/>
              <a:gd name="T9" fmla="*/ 204 h 377"/>
              <a:gd name="T10" fmla="*/ 309 w 410"/>
              <a:gd name="T11" fmla="*/ 117 h 377"/>
              <a:gd name="T12" fmla="*/ 135 w 410"/>
              <a:gd name="T13" fmla="*/ 195 h 377"/>
              <a:gd name="T14" fmla="*/ 114 w 410"/>
              <a:gd name="T15" fmla="*/ 249 h 377"/>
              <a:gd name="T16" fmla="*/ 121 w 410"/>
              <a:gd name="T17" fmla="*/ 265 h 377"/>
              <a:gd name="T18" fmla="*/ 220 w 410"/>
              <a:gd name="T19" fmla="*/ 286 h 377"/>
              <a:gd name="T20" fmla="*/ 301 w 410"/>
              <a:gd name="T21" fmla="*/ 176 h 377"/>
              <a:gd name="T22" fmla="*/ 295 w 410"/>
              <a:gd name="T23" fmla="*/ 159 h 377"/>
              <a:gd name="T24" fmla="*/ 383 w 410"/>
              <a:gd name="T25" fmla="*/ 231 h 377"/>
              <a:gd name="T26" fmla="*/ 341 w 410"/>
              <a:gd name="T27" fmla="*/ 336 h 377"/>
              <a:gd name="T28" fmla="*/ 215 w 410"/>
              <a:gd name="T29" fmla="*/ 369 h 377"/>
              <a:gd name="T30" fmla="*/ 3 w 410"/>
              <a:gd name="T31" fmla="*/ 320 h 377"/>
              <a:gd name="T32" fmla="*/ 0 w 410"/>
              <a:gd name="T33" fmla="*/ 31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0" h="377">
                <a:moveTo>
                  <a:pt x="0" y="317"/>
                </a:moveTo>
                <a:cubicBezTo>
                  <a:pt x="0" y="314"/>
                  <a:pt x="1" y="311"/>
                  <a:pt x="2" y="308"/>
                </a:cubicBezTo>
                <a:cubicBezTo>
                  <a:pt x="25" y="249"/>
                  <a:pt x="47" y="190"/>
                  <a:pt x="72" y="132"/>
                </a:cubicBezTo>
                <a:cubicBezTo>
                  <a:pt x="95" y="81"/>
                  <a:pt x="131" y="42"/>
                  <a:pt x="188" y="27"/>
                </a:cubicBezTo>
                <a:cubicBezTo>
                  <a:pt x="298" y="0"/>
                  <a:pt x="410" y="91"/>
                  <a:pt x="403" y="204"/>
                </a:cubicBezTo>
                <a:cubicBezTo>
                  <a:pt x="381" y="162"/>
                  <a:pt x="351" y="133"/>
                  <a:pt x="309" y="117"/>
                </a:cubicBezTo>
                <a:cubicBezTo>
                  <a:pt x="233" y="87"/>
                  <a:pt x="163" y="118"/>
                  <a:pt x="135" y="195"/>
                </a:cubicBezTo>
                <a:cubicBezTo>
                  <a:pt x="128" y="213"/>
                  <a:pt x="120" y="230"/>
                  <a:pt x="114" y="249"/>
                </a:cubicBezTo>
                <a:cubicBezTo>
                  <a:pt x="113" y="253"/>
                  <a:pt x="117" y="264"/>
                  <a:pt x="121" y="265"/>
                </a:cubicBezTo>
                <a:cubicBezTo>
                  <a:pt x="154" y="273"/>
                  <a:pt x="187" y="284"/>
                  <a:pt x="220" y="286"/>
                </a:cubicBezTo>
                <a:cubicBezTo>
                  <a:pt x="285" y="290"/>
                  <a:pt x="322" y="238"/>
                  <a:pt x="301" y="176"/>
                </a:cubicBezTo>
                <a:cubicBezTo>
                  <a:pt x="299" y="170"/>
                  <a:pt x="297" y="165"/>
                  <a:pt x="295" y="159"/>
                </a:cubicBezTo>
                <a:cubicBezTo>
                  <a:pt x="331" y="156"/>
                  <a:pt x="373" y="190"/>
                  <a:pt x="383" y="231"/>
                </a:cubicBezTo>
                <a:cubicBezTo>
                  <a:pt x="394" y="275"/>
                  <a:pt x="374" y="309"/>
                  <a:pt x="341" y="336"/>
                </a:cubicBezTo>
                <a:cubicBezTo>
                  <a:pt x="305" y="365"/>
                  <a:pt x="260" y="377"/>
                  <a:pt x="215" y="369"/>
                </a:cubicBezTo>
                <a:cubicBezTo>
                  <a:pt x="144" y="356"/>
                  <a:pt x="74" y="337"/>
                  <a:pt x="3" y="320"/>
                </a:cubicBezTo>
                <a:cubicBezTo>
                  <a:pt x="2" y="320"/>
                  <a:pt x="2" y="319"/>
                  <a:pt x="0" y="317"/>
                </a:cubicBezTo>
                <a:close/>
              </a:path>
            </a:pathLst>
          </a:custGeom>
          <a:solidFill>
            <a:srgbClr val="66578B"/>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7">
              <a:solidFill>
                <a:schemeClr val="tx2"/>
              </a:solidFill>
              <a:latin typeface="微软雅黑" panose="020B0503020204020204" pitchFamily="34" charset="-122"/>
              <a:ea typeface="微软雅黑" panose="020B0503020204020204" pitchFamily="34" charset="-122"/>
            </a:endParaRPr>
          </a:p>
        </p:txBody>
      </p:sp>
      <p:sp>
        <p:nvSpPr>
          <p:cNvPr id="8" name="Freeform 6"/>
          <p:cNvSpPr>
            <a:spLocks/>
          </p:cNvSpPr>
          <p:nvPr/>
        </p:nvSpPr>
        <p:spPr bwMode="auto">
          <a:xfrm>
            <a:off x="2730437" y="2692488"/>
            <a:ext cx="1258328" cy="1603822"/>
          </a:xfrm>
          <a:custGeom>
            <a:avLst/>
            <a:gdLst>
              <a:gd name="T0" fmla="*/ 184 w 367"/>
              <a:gd name="T1" fmla="*/ 0 h 468"/>
              <a:gd name="T2" fmla="*/ 191 w 367"/>
              <a:gd name="T3" fmla="*/ 5 h 468"/>
              <a:gd name="T4" fmla="*/ 315 w 367"/>
              <a:gd name="T5" fmla="*/ 149 h 468"/>
              <a:gd name="T6" fmla="*/ 353 w 367"/>
              <a:gd name="T7" fmla="*/ 301 h 468"/>
              <a:gd name="T8" fmla="*/ 97 w 367"/>
              <a:gd name="T9" fmla="*/ 408 h 468"/>
              <a:gd name="T10" fmla="*/ 218 w 367"/>
              <a:gd name="T11" fmla="*/ 366 h 468"/>
              <a:gd name="T12" fmla="*/ 230 w 367"/>
              <a:gd name="T13" fmla="*/ 176 h 468"/>
              <a:gd name="T14" fmla="*/ 192 w 367"/>
              <a:gd name="T15" fmla="*/ 133 h 468"/>
              <a:gd name="T16" fmla="*/ 174 w 367"/>
              <a:gd name="T17" fmla="*/ 131 h 468"/>
              <a:gd name="T18" fmla="*/ 110 w 367"/>
              <a:gd name="T19" fmla="*/ 209 h 468"/>
              <a:gd name="T20" fmla="*/ 170 w 367"/>
              <a:gd name="T21" fmla="*/ 331 h 468"/>
              <a:gd name="T22" fmla="*/ 187 w 367"/>
              <a:gd name="T23" fmla="*/ 334 h 468"/>
              <a:gd name="T24" fmla="*/ 83 w 367"/>
              <a:gd name="T25" fmla="*/ 379 h 468"/>
              <a:gd name="T26" fmla="*/ 9 w 367"/>
              <a:gd name="T27" fmla="*/ 293 h 468"/>
              <a:gd name="T28" fmla="*/ 38 w 367"/>
              <a:gd name="T29" fmla="*/ 166 h 468"/>
              <a:gd name="T30" fmla="*/ 179 w 367"/>
              <a:gd name="T31" fmla="*/ 1 h 468"/>
              <a:gd name="T32" fmla="*/ 184 w 367"/>
              <a:gd name="T33"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468">
                <a:moveTo>
                  <a:pt x="184" y="0"/>
                </a:moveTo>
                <a:cubicBezTo>
                  <a:pt x="186" y="1"/>
                  <a:pt x="189" y="3"/>
                  <a:pt x="191" y="5"/>
                </a:cubicBezTo>
                <a:cubicBezTo>
                  <a:pt x="233" y="53"/>
                  <a:pt x="275" y="100"/>
                  <a:pt x="315" y="149"/>
                </a:cubicBezTo>
                <a:cubicBezTo>
                  <a:pt x="349" y="193"/>
                  <a:pt x="367" y="243"/>
                  <a:pt x="353" y="301"/>
                </a:cubicBezTo>
                <a:cubicBezTo>
                  <a:pt x="326" y="411"/>
                  <a:pt x="194" y="468"/>
                  <a:pt x="97" y="408"/>
                </a:cubicBezTo>
                <a:cubicBezTo>
                  <a:pt x="145" y="409"/>
                  <a:pt x="184" y="396"/>
                  <a:pt x="218" y="366"/>
                </a:cubicBezTo>
                <a:cubicBezTo>
                  <a:pt x="280" y="312"/>
                  <a:pt x="285" y="236"/>
                  <a:pt x="230" y="176"/>
                </a:cubicBezTo>
                <a:cubicBezTo>
                  <a:pt x="217" y="161"/>
                  <a:pt x="205" y="146"/>
                  <a:pt x="192" y="133"/>
                </a:cubicBezTo>
                <a:cubicBezTo>
                  <a:pt x="188" y="129"/>
                  <a:pt x="177" y="128"/>
                  <a:pt x="174" y="131"/>
                </a:cubicBezTo>
                <a:cubicBezTo>
                  <a:pt x="152" y="156"/>
                  <a:pt x="127" y="180"/>
                  <a:pt x="110" y="209"/>
                </a:cubicBezTo>
                <a:cubicBezTo>
                  <a:pt x="76" y="265"/>
                  <a:pt x="105" y="322"/>
                  <a:pt x="170" y="331"/>
                </a:cubicBezTo>
                <a:cubicBezTo>
                  <a:pt x="176" y="332"/>
                  <a:pt x="181" y="333"/>
                  <a:pt x="187" y="334"/>
                </a:cubicBezTo>
                <a:cubicBezTo>
                  <a:pt x="173" y="368"/>
                  <a:pt x="124" y="389"/>
                  <a:pt x="83" y="379"/>
                </a:cubicBezTo>
                <a:cubicBezTo>
                  <a:pt x="39" y="368"/>
                  <a:pt x="18" y="335"/>
                  <a:pt x="9" y="293"/>
                </a:cubicBezTo>
                <a:cubicBezTo>
                  <a:pt x="0" y="247"/>
                  <a:pt x="10" y="203"/>
                  <a:pt x="38" y="166"/>
                </a:cubicBezTo>
                <a:cubicBezTo>
                  <a:pt x="83" y="109"/>
                  <a:pt x="132" y="56"/>
                  <a:pt x="179" y="1"/>
                </a:cubicBezTo>
                <a:cubicBezTo>
                  <a:pt x="180" y="0"/>
                  <a:pt x="182" y="0"/>
                  <a:pt x="184" y="0"/>
                </a:cubicBezTo>
                <a:close/>
              </a:path>
            </a:pathLst>
          </a:custGeom>
          <a:solidFill>
            <a:schemeClr val="accent3"/>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7">
              <a:solidFill>
                <a:schemeClr val="tx2"/>
              </a:solidFill>
              <a:latin typeface="微软雅黑" panose="020B0503020204020204" pitchFamily="34" charset="-122"/>
              <a:ea typeface="微软雅黑" panose="020B0503020204020204" pitchFamily="34" charset="-122"/>
            </a:endParaRPr>
          </a:p>
        </p:txBody>
      </p:sp>
      <p:sp>
        <p:nvSpPr>
          <p:cNvPr id="14" name="Freeform 7"/>
          <p:cNvSpPr>
            <a:spLocks/>
          </p:cNvSpPr>
          <p:nvPr/>
        </p:nvSpPr>
        <p:spPr bwMode="auto">
          <a:xfrm>
            <a:off x="1222988" y="2948880"/>
            <a:ext cx="1452896" cy="1220143"/>
          </a:xfrm>
          <a:custGeom>
            <a:avLst/>
            <a:gdLst>
              <a:gd name="T0" fmla="*/ 423 w 424"/>
              <a:gd name="T1" fmla="*/ 322 h 356"/>
              <a:gd name="T2" fmla="*/ 414 w 424"/>
              <a:gd name="T3" fmla="*/ 325 h 356"/>
              <a:gd name="T4" fmla="*/ 226 w 424"/>
              <a:gd name="T5" fmla="*/ 351 h 356"/>
              <a:gd name="T6" fmla="*/ 78 w 424"/>
              <a:gd name="T7" fmla="*/ 302 h 356"/>
              <a:gd name="T8" fmla="*/ 126 w 424"/>
              <a:gd name="T9" fmla="*/ 28 h 356"/>
              <a:gd name="T10" fmla="*/ 96 w 424"/>
              <a:gd name="T11" fmla="*/ 153 h 356"/>
              <a:gd name="T12" fmla="*/ 250 w 424"/>
              <a:gd name="T13" fmla="*/ 266 h 356"/>
              <a:gd name="T14" fmla="*/ 307 w 424"/>
              <a:gd name="T15" fmla="*/ 256 h 356"/>
              <a:gd name="T16" fmla="*/ 318 w 424"/>
              <a:gd name="T17" fmla="*/ 243 h 356"/>
              <a:gd name="T18" fmla="*/ 287 w 424"/>
              <a:gd name="T19" fmla="*/ 146 h 356"/>
              <a:gd name="T20" fmla="*/ 151 w 424"/>
              <a:gd name="T21" fmla="*/ 131 h 356"/>
              <a:gd name="T22" fmla="*/ 140 w 424"/>
              <a:gd name="T23" fmla="*/ 144 h 356"/>
              <a:gd name="T24" fmla="*/ 158 w 424"/>
              <a:gd name="T25" fmla="*/ 32 h 356"/>
              <a:gd name="T26" fmla="*/ 270 w 424"/>
              <a:gd name="T27" fmla="*/ 16 h 356"/>
              <a:gd name="T28" fmla="*/ 361 w 424"/>
              <a:gd name="T29" fmla="*/ 109 h 356"/>
              <a:gd name="T30" fmla="*/ 424 w 424"/>
              <a:gd name="T31" fmla="*/ 317 h 356"/>
              <a:gd name="T32" fmla="*/ 423 w 424"/>
              <a:gd name="T33" fmla="*/ 322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4" h="356">
                <a:moveTo>
                  <a:pt x="423" y="322"/>
                </a:moveTo>
                <a:cubicBezTo>
                  <a:pt x="420" y="323"/>
                  <a:pt x="417" y="324"/>
                  <a:pt x="414" y="325"/>
                </a:cubicBezTo>
                <a:cubicBezTo>
                  <a:pt x="352" y="334"/>
                  <a:pt x="289" y="345"/>
                  <a:pt x="226" y="351"/>
                </a:cubicBezTo>
                <a:cubicBezTo>
                  <a:pt x="171" y="356"/>
                  <a:pt x="119" y="345"/>
                  <a:pt x="78" y="302"/>
                </a:cubicBezTo>
                <a:cubicBezTo>
                  <a:pt x="0" y="220"/>
                  <a:pt x="23" y="78"/>
                  <a:pt x="126" y="28"/>
                </a:cubicBezTo>
                <a:cubicBezTo>
                  <a:pt x="100" y="68"/>
                  <a:pt x="90" y="108"/>
                  <a:pt x="96" y="153"/>
                </a:cubicBezTo>
                <a:cubicBezTo>
                  <a:pt x="108" y="234"/>
                  <a:pt x="169" y="279"/>
                  <a:pt x="250" y="266"/>
                </a:cubicBezTo>
                <a:cubicBezTo>
                  <a:pt x="269" y="263"/>
                  <a:pt x="288" y="261"/>
                  <a:pt x="307" y="256"/>
                </a:cubicBezTo>
                <a:cubicBezTo>
                  <a:pt x="312" y="255"/>
                  <a:pt x="319" y="246"/>
                  <a:pt x="318" y="243"/>
                </a:cubicBezTo>
                <a:cubicBezTo>
                  <a:pt x="309" y="210"/>
                  <a:pt x="301" y="176"/>
                  <a:pt x="287" y="146"/>
                </a:cubicBezTo>
                <a:cubicBezTo>
                  <a:pt x="258" y="88"/>
                  <a:pt x="195" y="82"/>
                  <a:pt x="151" y="131"/>
                </a:cubicBezTo>
                <a:cubicBezTo>
                  <a:pt x="148" y="135"/>
                  <a:pt x="144" y="139"/>
                  <a:pt x="140" y="144"/>
                </a:cubicBezTo>
                <a:cubicBezTo>
                  <a:pt x="119" y="114"/>
                  <a:pt x="128" y="61"/>
                  <a:pt x="158" y="32"/>
                </a:cubicBezTo>
                <a:cubicBezTo>
                  <a:pt x="191" y="0"/>
                  <a:pt x="231" y="1"/>
                  <a:pt x="270" y="16"/>
                </a:cubicBezTo>
                <a:cubicBezTo>
                  <a:pt x="314" y="33"/>
                  <a:pt x="346" y="66"/>
                  <a:pt x="361" y="109"/>
                </a:cubicBezTo>
                <a:cubicBezTo>
                  <a:pt x="385" y="178"/>
                  <a:pt x="404" y="248"/>
                  <a:pt x="424" y="317"/>
                </a:cubicBezTo>
                <a:cubicBezTo>
                  <a:pt x="424" y="318"/>
                  <a:pt x="423" y="320"/>
                  <a:pt x="423" y="322"/>
                </a:cubicBezTo>
                <a:close/>
              </a:path>
            </a:pathLst>
          </a:custGeom>
          <a:solidFill>
            <a:schemeClr val="accent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37">
              <a:solidFill>
                <a:schemeClr val="tx2"/>
              </a:solidFill>
              <a:latin typeface="微软雅黑" panose="020B0503020204020204" pitchFamily="34" charset="-122"/>
              <a:ea typeface="微软雅黑" panose="020B0503020204020204" pitchFamily="34" charset="-122"/>
            </a:endParaRPr>
          </a:p>
        </p:txBody>
      </p:sp>
      <p:sp>
        <p:nvSpPr>
          <p:cNvPr id="20" name="矩形 19"/>
          <p:cNvSpPr/>
          <p:nvPr/>
        </p:nvSpPr>
        <p:spPr>
          <a:xfrm>
            <a:off x="4109821" y="3612235"/>
            <a:ext cx="595035" cy="338554"/>
          </a:xfrm>
          <a:prstGeom prst="rect">
            <a:avLst/>
          </a:prstGeom>
        </p:spPr>
        <p:txBody>
          <a:bodyPr wrap="none">
            <a:spAutoFit/>
          </a:bodyPr>
          <a:lstStyle/>
          <a:p>
            <a:r>
              <a:rPr lang="zh-CN" altLang="en-US" sz="1600" dirty="0">
                <a:solidFill>
                  <a:schemeClr val="accent3"/>
                </a:solidFill>
                <a:latin typeface="微软雅黑" panose="020B0503020204020204" pitchFamily="34" charset="-122"/>
                <a:ea typeface="微软雅黑" panose="020B0503020204020204" pitchFamily="34" charset="-122"/>
              </a:rPr>
              <a:t>艺术</a:t>
            </a:r>
          </a:p>
        </p:txBody>
      </p:sp>
      <p:sp>
        <p:nvSpPr>
          <p:cNvPr id="22" name="矩形 21"/>
          <p:cNvSpPr/>
          <p:nvPr/>
        </p:nvSpPr>
        <p:spPr>
          <a:xfrm>
            <a:off x="573400" y="3558951"/>
            <a:ext cx="595035" cy="338554"/>
          </a:xfrm>
          <a:prstGeom prst="rect">
            <a:avLst/>
          </a:prstGeom>
        </p:spPr>
        <p:txBody>
          <a:bodyPr wrap="none">
            <a:spAutoFit/>
          </a:bodyPr>
          <a:lstStyle/>
          <a:p>
            <a:r>
              <a:rPr lang="zh-CN" altLang="en-US" sz="1600" dirty="0">
                <a:solidFill>
                  <a:schemeClr val="accent2"/>
                </a:solidFill>
                <a:latin typeface="微软雅黑" panose="020B0503020204020204" pitchFamily="34" charset="-122"/>
                <a:ea typeface="微软雅黑" panose="020B0503020204020204" pitchFamily="34" charset="-122"/>
              </a:rPr>
              <a:t>科技</a:t>
            </a:r>
          </a:p>
        </p:txBody>
      </p:sp>
      <p:sp>
        <p:nvSpPr>
          <p:cNvPr id="24" name="矩形 23"/>
          <p:cNvSpPr/>
          <p:nvPr/>
        </p:nvSpPr>
        <p:spPr>
          <a:xfrm>
            <a:off x="2406005" y="1303038"/>
            <a:ext cx="415498" cy="369332"/>
          </a:xfrm>
          <a:prstGeom prst="rect">
            <a:avLst/>
          </a:prstGeom>
        </p:spPr>
        <p:txBody>
          <a:bodyPr wrap="none">
            <a:spAutoFit/>
          </a:bodyPr>
          <a:lstStyle/>
          <a:p>
            <a:r>
              <a:rPr lang="zh-CN" altLang="en-US" sz="1800" dirty="0">
                <a:solidFill>
                  <a:srgbClr val="66578B"/>
                </a:solidFill>
                <a:latin typeface="微软雅黑" panose="020B0503020204020204" pitchFamily="34" charset="-122"/>
                <a:ea typeface="微软雅黑" panose="020B0503020204020204" pitchFamily="34" charset="-122"/>
              </a:rPr>
              <a:t>人</a:t>
            </a:r>
          </a:p>
        </p:txBody>
      </p:sp>
      <p:pic>
        <p:nvPicPr>
          <p:cNvPr id="26" name="图形 25" descr="计算机">
            <a:extLst>
              <a:ext uri="{FF2B5EF4-FFF2-40B4-BE49-F238E27FC236}">
                <a16:creationId xmlns:a16="http://schemas.microsoft.com/office/drawing/2014/main" id="{62FD0E12-9656-464C-91F8-D5B1FAF7BCB3}"/>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791953" y="3449781"/>
            <a:ext cx="324909" cy="324909"/>
          </a:xfrm>
          <a:prstGeom prst="rect">
            <a:avLst/>
          </a:prstGeom>
        </p:spPr>
      </p:pic>
      <p:pic>
        <p:nvPicPr>
          <p:cNvPr id="28" name="图形 27" descr="画笔">
            <a:extLst>
              <a:ext uri="{FF2B5EF4-FFF2-40B4-BE49-F238E27FC236}">
                <a16:creationId xmlns:a16="http://schemas.microsoft.com/office/drawing/2014/main" id="{6211DD35-888F-466D-847D-096CE07ED533}"/>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211536" y="3397607"/>
            <a:ext cx="193583" cy="193583"/>
          </a:xfrm>
          <a:prstGeom prst="rect">
            <a:avLst/>
          </a:prstGeom>
        </p:spPr>
      </p:pic>
      <p:pic>
        <p:nvPicPr>
          <p:cNvPr id="30" name="图形 29" descr="调色板">
            <a:extLst>
              <a:ext uri="{FF2B5EF4-FFF2-40B4-BE49-F238E27FC236}">
                <a16:creationId xmlns:a16="http://schemas.microsoft.com/office/drawing/2014/main" id="{A3F9F8B7-4B4F-4419-81A0-E6C680DAF13B}"/>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66089" y="3427603"/>
            <a:ext cx="308080" cy="308080"/>
          </a:xfrm>
          <a:prstGeom prst="rect">
            <a:avLst/>
          </a:prstGeom>
        </p:spPr>
      </p:pic>
      <p:pic>
        <p:nvPicPr>
          <p:cNvPr id="32" name="图形 31" descr="用户">
            <a:extLst>
              <a:ext uri="{FF2B5EF4-FFF2-40B4-BE49-F238E27FC236}">
                <a16:creationId xmlns:a16="http://schemas.microsoft.com/office/drawing/2014/main" id="{0289AEEB-3FAF-4392-BBF5-B9151C488DF2}"/>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431409" y="2159685"/>
            <a:ext cx="369202" cy="369202"/>
          </a:xfrm>
          <a:prstGeom prst="rect">
            <a:avLst/>
          </a:prstGeom>
        </p:spPr>
      </p:pic>
      <p:sp>
        <p:nvSpPr>
          <p:cNvPr id="33" name="文本框 32">
            <a:extLst>
              <a:ext uri="{FF2B5EF4-FFF2-40B4-BE49-F238E27FC236}">
                <a16:creationId xmlns:a16="http://schemas.microsoft.com/office/drawing/2014/main" id="{3721517A-A405-41C6-A90B-C43D62483082}"/>
              </a:ext>
            </a:extLst>
          </p:cNvPr>
          <p:cNvSpPr txBox="1"/>
          <p:nvPr/>
        </p:nvSpPr>
        <p:spPr>
          <a:xfrm>
            <a:off x="5317198" y="1527273"/>
            <a:ext cx="2679040" cy="2677656"/>
          </a:xfrm>
          <a:prstGeom prst="rect">
            <a:avLst/>
          </a:prstGeom>
          <a:noFill/>
        </p:spPr>
        <p:txBody>
          <a:bodyPr wrap="square" rtlCol="0">
            <a:spAutoFit/>
          </a:bodyPr>
          <a:lstStyle/>
          <a:p>
            <a:r>
              <a:rPr lang="en-US" altLang="zh-CN" dirty="0">
                <a:latin typeface="Adobe 明體 Std L" panose="02020300000000000000" pitchFamily="18" charset="-128"/>
                <a:ea typeface="Adobe 明體 Std L" panose="02020300000000000000" pitchFamily="18" charset="-128"/>
              </a:rPr>
              <a:t>        </a:t>
            </a:r>
            <a:r>
              <a:rPr lang="zh-CN" altLang="zh-CN" dirty="0">
                <a:latin typeface="Adobe 明體 Std L" panose="02020300000000000000" pitchFamily="18" charset="-128"/>
                <a:ea typeface="Adobe 明體 Std L" panose="02020300000000000000" pitchFamily="18" charset="-128"/>
              </a:rPr>
              <a:t>其实创意编程就像整个工业设计的一个缩影。</a:t>
            </a:r>
            <a:endParaRPr lang="en-US" altLang="zh-CN" dirty="0">
              <a:latin typeface="Adobe 明體 Std L" panose="02020300000000000000" pitchFamily="18" charset="-128"/>
              <a:ea typeface="Adobe 明體 Std L" panose="02020300000000000000" pitchFamily="18" charset="-128"/>
            </a:endParaRPr>
          </a:p>
          <a:p>
            <a:r>
              <a:rPr lang="en-US" altLang="zh-CN" dirty="0">
                <a:latin typeface="Adobe 明體 Std L" panose="02020300000000000000" pitchFamily="18" charset="-128"/>
                <a:ea typeface="Adobe 明體 Std L" panose="02020300000000000000" pitchFamily="18" charset="-128"/>
              </a:rPr>
              <a:t>        </a:t>
            </a:r>
            <a:r>
              <a:rPr lang="zh-CN" altLang="zh-CN" dirty="0">
                <a:latin typeface="Adobe 明體 Std L" panose="02020300000000000000" pitchFamily="18" charset="-128"/>
                <a:ea typeface="Adobe 明體 Std L" panose="02020300000000000000" pitchFamily="18" charset="-128"/>
              </a:rPr>
              <a:t>在产品设计课上，一句话特别打动我：</a:t>
            </a:r>
            <a:r>
              <a:rPr lang="zh-CN" altLang="zh-CN" dirty="0">
                <a:solidFill>
                  <a:schemeClr val="accent4"/>
                </a:solidFill>
                <a:latin typeface="Adobe 明體 Std L" panose="02020300000000000000" pitchFamily="18" charset="-128"/>
                <a:ea typeface="Adobe 明體 Std L" panose="02020300000000000000" pitchFamily="18" charset="-128"/>
              </a:rPr>
              <a:t>“设计就是让技术温柔地落地。”</a:t>
            </a:r>
            <a:r>
              <a:rPr lang="zh-CN" altLang="zh-CN" dirty="0">
                <a:latin typeface="Adobe 明體 Std L" panose="02020300000000000000" pitchFamily="18" charset="-128"/>
                <a:ea typeface="Adobe 明體 Std L" panose="02020300000000000000" pitchFamily="18" charset="-128"/>
              </a:rPr>
              <a:t>在一年前我选择工业设计这个专业时的本愿就是想通过四年学习如何通过技术作为支撑来创造人们所需的美。</a:t>
            </a:r>
            <a:endParaRPr lang="en-US" altLang="zh-CN" dirty="0">
              <a:latin typeface="Adobe 明體 Std L" panose="02020300000000000000" pitchFamily="18" charset="-128"/>
              <a:ea typeface="Adobe 明體 Std L" panose="02020300000000000000" pitchFamily="18" charset="-128"/>
            </a:endParaRPr>
          </a:p>
          <a:p>
            <a:r>
              <a:rPr lang="en-US" altLang="zh-CN" dirty="0">
                <a:latin typeface="Adobe 明體 Std L" panose="02020300000000000000" pitchFamily="18" charset="-128"/>
                <a:ea typeface="Adobe 明體 Std L" panose="02020300000000000000" pitchFamily="18" charset="-128"/>
              </a:rPr>
              <a:t>        </a:t>
            </a:r>
            <a:r>
              <a:rPr lang="zh-CN" altLang="zh-CN" dirty="0">
                <a:solidFill>
                  <a:schemeClr val="accent1"/>
                </a:solidFill>
                <a:latin typeface="Adobe 明體 Std L" panose="02020300000000000000" pitchFamily="18" charset="-128"/>
                <a:ea typeface="Adobe 明體 Std L" panose="02020300000000000000" pitchFamily="18" charset="-128"/>
              </a:rPr>
              <a:t>设计的意义，便是打破边界，串联遥远的场域，生出最为意想不到、为人所爱、为生活增添意义</a:t>
            </a:r>
            <a:r>
              <a:rPr lang="zh-CN" altLang="en-US" dirty="0">
                <a:solidFill>
                  <a:schemeClr val="accent1"/>
                </a:solidFill>
                <a:latin typeface="Adobe 明體 Std L" panose="02020300000000000000" pitchFamily="18" charset="-128"/>
                <a:ea typeface="Adobe 明體 Std L" panose="02020300000000000000" pitchFamily="18" charset="-128"/>
              </a:rPr>
              <a:t>和诗意</a:t>
            </a:r>
            <a:r>
              <a:rPr lang="zh-CN" altLang="zh-CN" dirty="0">
                <a:solidFill>
                  <a:schemeClr val="accent1"/>
                </a:solidFill>
                <a:latin typeface="Adobe 明體 Std L" panose="02020300000000000000" pitchFamily="18" charset="-128"/>
                <a:ea typeface="Adobe 明體 Std L" panose="02020300000000000000" pitchFamily="18" charset="-128"/>
              </a:rPr>
              <a:t>的</a:t>
            </a:r>
            <a:r>
              <a:rPr lang="zh-CN" altLang="en-US" dirty="0">
                <a:solidFill>
                  <a:schemeClr val="accent1"/>
                </a:solidFill>
                <a:latin typeface="Adobe 明體 Std L" panose="02020300000000000000" pitchFamily="18" charset="-128"/>
                <a:ea typeface="Adobe 明體 Std L" panose="02020300000000000000" pitchFamily="18" charset="-128"/>
              </a:rPr>
              <a:t>事物</a:t>
            </a:r>
            <a:r>
              <a:rPr lang="zh-CN" altLang="zh-CN" dirty="0">
                <a:solidFill>
                  <a:schemeClr val="accent1"/>
                </a:solidFill>
                <a:latin typeface="Adobe 明體 Std L" panose="02020300000000000000" pitchFamily="18" charset="-128"/>
                <a:ea typeface="Adobe 明體 Std L" panose="02020300000000000000" pitchFamily="18" charset="-128"/>
              </a:rPr>
              <a:t>。</a:t>
            </a:r>
            <a:endParaRPr lang="en-US" altLang="zh-CN" sz="1100" dirty="0">
              <a:solidFill>
                <a:schemeClr val="accent1"/>
              </a:solidFill>
              <a:latin typeface="Adobe 明體 Std L" panose="02020300000000000000" pitchFamily="18" charset="-128"/>
              <a:ea typeface="Adobe 明體 Std L" panose="02020300000000000000" pitchFamily="18" charset="-128"/>
            </a:endParaRPr>
          </a:p>
        </p:txBody>
      </p:sp>
    </p:spTree>
    <p:extLst>
      <p:ext uri="{BB962C8B-B14F-4D97-AF65-F5344CB8AC3E}">
        <p14:creationId xmlns:p14="http://schemas.microsoft.com/office/powerpoint/2010/main" val="22025908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pic>
        <p:nvPicPr>
          <p:cNvPr id="10" name="图片 9">
            <a:extLst>
              <a:ext uri="{FF2B5EF4-FFF2-40B4-BE49-F238E27FC236}">
                <a16:creationId xmlns:a16="http://schemas.microsoft.com/office/drawing/2014/main" id="{139AB694-E49E-409E-A6EF-EFE63786780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35295" y="638723"/>
            <a:ext cx="5994343" cy="3996229"/>
          </a:xfrm>
          <a:prstGeom prst="rect">
            <a:avLst/>
          </a:prstGeom>
        </p:spPr>
      </p:pic>
      <p:sp>
        <p:nvSpPr>
          <p:cNvPr id="3" name="TextBox 28"/>
          <p:cNvSpPr txBox="1"/>
          <p:nvPr/>
        </p:nvSpPr>
        <p:spPr>
          <a:xfrm>
            <a:off x="5443536" y="3311513"/>
            <a:ext cx="3260646" cy="1323439"/>
          </a:xfrm>
          <a:prstGeom prst="rect">
            <a:avLst/>
          </a:prstGeom>
          <a:noFill/>
        </p:spPr>
        <p:txBody>
          <a:bodyPr wrap="square" rtlCol="0">
            <a:spAutoFit/>
          </a:bodyPr>
          <a:lstStyle/>
          <a:p>
            <a:r>
              <a:rPr lang="en-US" altLang="zh-CN" sz="8000" b="1" dirty="0">
                <a:gradFill>
                  <a:gsLst>
                    <a:gs pos="0">
                      <a:srgbClr val="788BA9"/>
                    </a:gs>
                    <a:gs pos="74000">
                      <a:srgbClr val="D67A71"/>
                    </a:gs>
                  </a:gsLst>
                  <a:lin ang="0" scaled="0"/>
                </a:gradFill>
                <a:latin typeface="SWScrps" panose="00000400000000000000" pitchFamily="2" charset="0"/>
                <a:ea typeface="微软雅黑" panose="020B0503020204020204" pitchFamily="34" charset="-122"/>
              </a:rPr>
              <a:t>Thanks</a:t>
            </a:r>
            <a:endParaRPr lang="zh-CN" altLang="en-US" sz="8000" b="1" dirty="0">
              <a:gradFill>
                <a:gsLst>
                  <a:gs pos="0">
                    <a:srgbClr val="788BA9"/>
                  </a:gs>
                  <a:gs pos="74000">
                    <a:srgbClr val="D67A71"/>
                  </a:gs>
                </a:gsLst>
                <a:lin ang="0" scaled="0"/>
              </a:gradFill>
              <a:latin typeface="SWScrps" panose="00000400000000000000" pitchFamily="2" charset="0"/>
              <a:ea typeface="微软雅黑" panose="020B0503020204020204" pitchFamily="34" charset="-122"/>
            </a:endParaRPr>
          </a:p>
        </p:txBody>
      </p:sp>
    </p:spTree>
    <p:extLst>
      <p:ext uri="{BB962C8B-B14F-4D97-AF65-F5344CB8AC3E}">
        <p14:creationId xmlns:p14="http://schemas.microsoft.com/office/powerpoint/2010/main" val="23072491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3">
                                            <p:txEl>
                                              <p:pRg st="0" end="0"/>
                                            </p:txEl>
                                          </p:spTgt>
                                        </p:tgtEl>
                                      </p:cBhvr>
                                    </p:animEffect>
                                    <p:animScale>
                                      <p:cBhvr>
                                        <p:cTn id="7" dur="250" autoRev="1" fill="hold"/>
                                        <p:tgtEl>
                                          <p:spTgt spid="3">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Presentation"/>
</p:tagLst>
</file>

<file path=ppt/theme/theme1.xml><?xml version="1.0" encoding="utf-8"?>
<a:theme xmlns:a="http://schemas.openxmlformats.org/drawingml/2006/main" name="Office Theme">
  <a:themeElements>
    <a:clrScheme name="自定义 711">
      <a:dk1>
        <a:srgbClr val="5F5F5F"/>
      </a:dk1>
      <a:lt1>
        <a:sysClr val="window" lastClr="FFFFFF"/>
      </a:lt1>
      <a:dk2>
        <a:srgbClr val="5F5F5F"/>
      </a:dk2>
      <a:lt2>
        <a:srgbClr val="E7E6E6"/>
      </a:lt2>
      <a:accent1>
        <a:srgbClr val="D67A71"/>
      </a:accent1>
      <a:accent2>
        <a:srgbClr val="788BA9"/>
      </a:accent2>
      <a:accent3>
        <a:srgbClr val="D67A71"/>
      </a:accent3>
      <a:accent4>
        <a:srgbClr val="788BA9"/>
      </a:accent4>
      <a:accent5>
        <a:srgbClr val="D67A71"/>
      </a:accent5>
      <a:accent6>
        <a:srgbClr val="788BA9"/>
      </a:accent6>
      <a:hlink>
        <a:srgbClr val="D67A71"/>
      </a:hlink>
      <a:folHlink>
        <a:srgbClr val="788BA9"/>
      </a:folHlink>
    </a:clrScheme>
    <a:fontScheme name="Lato">
      <a:majorFont>
        <a:latin typeface="Lato Regular"/>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29822</TotalTime>
  <Words>432</Words>
  <Application>Microsoft Office PowerPoint</Application>
  <PresentationFormat>全屏显示(16:9)</PresentationFormat>
  <Paragraphs>39</Paragraphs>
  <Slides>8</Slides>
  <Notes>8</Notes>
  <HiddenSlides>0</HiddenSlides>
  <MMClips>2</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8</vt:i4>
      </vt:variant>
    </vt:vector>
  </HeadingPairs>
  <TitlesOfParts>
    <vt:vector size="15" baseType="lpstr">
      <vt:lpstr>Adobe 明體 Std L</vt:lpstr>
      <vt:lpstr>微软雅黑</vt:lpstr>
      <vt:lpstr>Arial</vt:lpstr>
      <vt:lpstr>Calibri</vt:lpstr>
      <vt:lpstr>Lato Light</vt:lpstr>
      <vt:lpstr>SWScrps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fpt</dc:creator>
  <cp:lastModifiedBy>晗天 吴</cp:lastModifiedBy>
  <cp:revision>1885</cp:revision>
  <dcterms:created xsi:type="dcterms:W3CDTF">2014-11-26T08:06:19Z</dcterms:created>
  <dcterms:modified xsi:type="dcterms:W3CDTF">2021-09-19T06:08:23Z</dcterms:modified>
</cp:coreProperties>
</file>